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8" r:id="rId6"/>
    <p:sldMasterId id="2147483701" r:id="rId7"/>
    <p:sldMasterId id="2147483713" r:id="rId8"/>
    <p:sldMasterId id="2147483727" r:id="rId9"/>
  </p:sldMasterIdLst>
  <p:notesMasterIdLst>
    <p:notesMasterId r:id="rId25"/>
  </p:notesMasterIdLst>
  <p:sldIdLst>
    <p:sldId id="1821" r:id="rId10"/>
    <p:sldId id="2145705954" r:id="rId11"/>
    <p:sldId id="2145705953" r:id="rId12"/>
    <p:sldId id="2090650739" r:id="rId13"/>
    <p:sldId id="591" r:id="rId14"/>
    <p:sldId id="492" r:id="rId15"/>
    <p:sldId id="551" r:id="rId16"/>
    <p:sldId id="1818" r:id="rId17"/>
    <p:sldId id="258" r:id="rId18"/>
    <p:sldId id="260" r:id="rId19"/>
    <p:sldId id="308" r:id="rId20"/>
    <p:sldId id="2145705956" r:id="rId21"/>
    <p:sldId id="1487" r:id="rId22"/>
    <p:sldId id="2090650737" r:id="rId23"/>
    <p:sldId id="183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2020</a:t>
            </a:r>
            <a:r>
              <a:rPr lang="en-US" baseline="0" dirty="0"/>
              <a:t> ERP Revenue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Electrical</c:v>
                </c:pt>
                <c:pt idx="1">
                  <c:v>Hydraulics</c:v>
                </c:pt>
                <c:pt idx="2">
                  <c:v>Aerospace</c:v>
                </c:pt>
                <c:pt idx="3">
                  <c:v>Vehicle</c:v>
                </c:pt>
                <c:pt idx="4">
                  <c:v>eMobility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 formatCode="_(&quot;$&quot;* #,##0_);_(&quot;$&quot;* \(#,##0\);_(&quot;$&quot;* &quot;-&quot;??_);_(@_)">
                  <c:v>7968.0999999999995</c:v>
                </c:pt>
                <c:pt idx="1">
                  <c:v>0</c:v>
                </c:pt>
                <c:pt idx="2">
                  <c:v>222</c:v>
                </c:pt>
                <c:pt idx="4">
                  <c:v>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CF-4F6E-AD57-F2F5AEDEBD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Non-SAP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Electrical</c:v>
                </c:pt>
                <c:pt idx="1">
                  <c:v>Hydraulics</c:v>
                </c:pt>
                <c:pt idx="2">
                  <c:v>Aerospace</c:v>
                </c:pt>
                <c:pt idx="3">
                  <c:v>Vehicle</c:v>
                </c:pt>
                <c:pt idx="4">
                  <c:v>eMobility</c:v>
                </c:pt>
              </c:strCache>
            </c:strRef>
          </c:cat>
          <c:val>
            <c:numRef>
              <c:f>Sheet1!$C$2:$C$6</c:f>
              <c:numCache>
                <c:formatCode>"$"#,##0_);[Red]\("$"#,##0\)</c:formatCode>
                <c:ptCount val="5"/>
                <c:pt idx="0">
                  <c:v>3415</c:v>
                </c:pt>
                <c:pt idx="1">
                  <c:v>1842</c:v>
                </c:pt>
                <c:pt idx="2" formatCode="General">
                  <c:v>2001</c:v>
                </c:pt>
                <c:pt idx="3" formatCode="General">
                  <c:v>2118</c:v>
                </c:pt>
                <c:pt idx="4" formatCode="General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CF-4F6E-AD57-F2F5AEDEBD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7648408"/>
        <c:axId val="837649392"/>
      </c:barChart>
      <c:catAx>
        <c:axId val="837648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7649392"/>
        <c:crosses val="autoZero"/>
        <c:auto val="1"/>
        <c:lblAlgn val="ctr"/>
        <c:lblOffset val="100"/>
        <c:noMultiLvlLbl val="0"/>
      </c:catAx>
      <c:valAx>
        <c:axId val="83764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7648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2026</a:t>
            </a:r>
            <a:r>
              <a:rPr lang="en-US" baseline="0" dirty="0"/>
              <a:t> ERP Revenue*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Electrical</c:v>
                </c:pt>
                <c:pt idx="1">
                  <c:v>Aerospace</c:v>
                </c:pt>
                <c:pt idx="2">
                  <c:v>Vehicle</c:v>
                </c:pt>
                <c:pt idx="3">
                  <c:v>eMobility</c:v>
                </c:pt>
              </c:strCache>
            </c:strRef>
          </c:cat>
          <c:val>
            <c:numRef>
              <c:f>Sheet1!$B$2:$B$5</c:f>
              <c:numCache>
                <c:formatCode>_("$"* #,##0.0_);_("$"* \(#,##0.0\);_("$"* "-"??_);_(@_)</c:formatCode>
                <c:ptCount val="4"/>
                <c:pt idx="0">
                  <c:v>10.814</c:v>
                </c:pt>
                <c:pt idx="1">
                  <c:v>2.2229999999999999</c:v>
                </c:pt>
                <c:pt idx="3">
                  <c:v>0.29199999999999998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C-45CD-97CF-02BC4ABC88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Non-SAP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Electrical</c:v>
                </c:pt>
                <c:pt idx="1">
                  <c:v>Aerospace</c:v>
                </c:pt>
                <c:pt idx="2">
                  <c:v>Vehicle</c:v>
                </c:pt>
                <c:pt idx="3">
                  <c:v>eMobility</c:v>
                </c:pt>
              </c:strCache>
            </c:strRef>
          </c:cat>
          <c:val>
            <c:numRef>
              <c:f>Sheet1!$C$2:$C$5</c:f>
              <c:numCache>
                <c:formatCode>_("$"* #,##0.0_);_("$"* \(#,##0.0\);_("$"* "-"??_);_(@_)</c:formatCode>
                <c:ptCount val="4"/>
                <c:pt idx="0">
                  <c:v>0.56899999999999995</c:v>
                </c:pt>
                <c:pt idx="1">
                  <c:v>0</c:v>
                </c:pt>
                <c:pt idx="2">
                  <c:v>2.1179999999999999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DC-45CD-97CF-02BC4ABC88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7648408"/>
        <c:axId val="837649392"/>
      </c:barChart>
      <c:catAx>
        <c:axId val="837648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7649392"/>
        <c:crosses val="autoZero"/>
        <c:auto val="1"/>
        <c:lblAlgn val="ctr"/>
        <c:lblOffset val="100"/>
        <c:noMultiLvlLbl val="0"/>
      </c:catAx>
      <c:valAx>
        <c:axId val="83764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_);_(&quot;$&quot;* \(#,##0.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7648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EA294D-F021-4928-86E9-B9450EF989A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5A70300-118A-4476-8D01-5E9D9BDB3C59}">
      <dgm:prSet phldrT="[Text]" custT="1"/>
      <dgm:spPr/>
      <dgm:t>
        <a:bodyPr/>
        <a:lstStyle/>
        <a:p>
          <a:r>
            <a:rPr lang="en-US" sz="900">
              <a:solidFill>
                <a:schemeClr val="bg1"/>
              </a:solidFill>
            </a:rPr>
            <a:t>Identify,  empower and enable Global and Regional BPOs</a:t>
          </a:r>
          <a:endParaRPr lang="en-US" sz="900"/>
        </a:p>
      </dgm:t>
    </dgm:pt>
    <dgm:pt modelId="{E653EAF4-818D-46C9-83E9-324C3A6FF783}" type="parTrans" cxnId="{EEDDC988-997F-46DF-9A36-493B558BC763}">
      <dgm:prSet/>
      <dgm:spPr/>
      <dgm:t>
        <a:bodyPr/>
        <a:lstStyle/>
        <a:p>
          <a:endParaRPr lang="en-US" sz="900"/>
        </a:p>
      </dgm:t>
    </dgm:pt>
    <dgm:pt modelId="{03FB5025-FBFF-46A4-A6DC-53E6CF2971E5}" type="sibTrans" cxnId="{EEDDC988-997F-46DF-9A36-493B558BC763}">
      <dgm:prSet/>
      <dgm:spPr/>
      <dgm:t>
        <a:bodyPr/>
        <a:lstStyle/>
        <a:p>
          <a:endParaRPr lang="en-US" sz="900"/>
        </a:p>
      </dgm:t>
    </dgm:pt>
    <dgm:pt modelId="{3EFD3825-5DC1-4995-8C34-878E480DEA6A}">
      <dgm:prSet phldrT="[Text]" custT="1"/>
      <dgm:spPr/>
      <dgm:t>
        <a:bodyPr/>
        <a:lstStyle/>
        <a:p>
          <a:r>
            <a:rPr lang="en-US" sz="900"/>
            <a:t>Definition of harmonized processes per business unit</a:t>
          </a:r>
        </a:p>
      </dgm:t>
    </dgm:pt>
    <dgm:pt modelId="{C43A03AD-D32D-42F3-BAF7-229448B97B41}" type="parTrans" cxnId="{9EAC9A7D-FF22-47D3-A0C3-3B4F13572A0E}">
      <dgm:prSet/>
      <dgm:spPr/>
      <dgm:t>
        <a:bodyPr/>
        <a:lstStyle/>
        <a:p>
          <a:endParaRPr lang="en-US" sz="900"/>
        </a:p>
      </dgm:t>
    </dgm:pt>
    <dgm:pt modelId="{A608E99B-57CA-4B07-ADEB-51A4C4929EF2}" type="sibTrans" cxnId="{9EAC9A7D-FF22-47D3-A0C3-3B4F13572A0E}">
      <dgm:prSet/>
      <dgm:spPr/>
      <dgm:t>
        <a:bodyPr/>
        <a:lstStyle/>
        <a:p>
          <a:endParaRPr lang="en-US" sz="900"/>
        </a:p>
      </dgm:t>
    </dgm:pt>
    <dgm:pt modelId="{28548366-F7BE-451F-A8DC-2EB3EACAC5A4}">
      <dgm:prSet phldrT="[Text]" custT="1"/>
      <dgm:spPr/>
      <dgm:t>
        <a:bodyPr/>
        <a:lstStyle/>
        <a:p>
          <a:r>
            <a:rPr lang="en-US" sz="900"/>
            <a:t>Establish Master Data Governance organization per business unit</a:t>
          </a:r>
        </a:p>
      </dgm:t>
    </dgm:pt>
    <dgm:pt modelId="{E4491E98-509B-4E26-8F6E-CDECC0855397}" type="parTrans" cxnId="{9FA54E4F-DA03-4915-853D-E7D5852957DC}">
      <dgm:prSet/>
      <dgm:spPr/>
      <dgm:t>
        <a:bodyPr/>
        <a:lstStyle/>
        <a:p>
          <a:endParaRPr lang="en-US" sz="900"/>
        </a:p>
      </dgm:t>
    </dgm:pt>
    <dgm:pt modelId="{470002AE-062F-420C-A696-817751277BFC}" type="sibTrans" cxnId="{9FA54E4F-DA03-4915-853D-E7D5852957DC}">
      <dgm:prSet/>
      <dgm:spPr/>
      <dgm:t>
        <a:bodyPr/>
        <a:lstStyle/>
        <a:p>
          <a:endParaRPr lang="en-US" sz="900"/>
        </a:p>
      </dgm:t>
    </dgm:pt>
    <dgm:pt modelId="{8499758E-D801-42D7-A98C-A133D0449B20}">
      <dgm:prSet phldrT="[Text]" custT="1"/>
      <dgm:spPr/>
      <dgm:t>
        <a:bodyPr/>
        <a:lstStyle/>
        <a:p>
          <a:r>
            <a:rPr lang="en-US" sz="900" b="0"/>
            <a:t>Initiate discovery phase for model company per business unit</a:t>
          </a:r>
        </a:p>
      </dgm:t>
    </dgm:pt>
    <dgm:pt modelId="{916C6A72-C681-4ADA-AE8C-E6C5B02AF2C1}" type="parTrans" cxnId="{59794BD2-901D-4BCA-AFF9-8265D35D44AA}">
      <dgm:prSet/>
      <dgm:spPr/>
      <dgm:t>
        <a:bodyPr/>
        <a:lstStyle/>
        <a:p>
          <a:endParaRPr lang="en-US" sz="1100"/>
        </a:p>
      </dgm:t>
    </dgm:pt>
    <dgm:pt modelId="{231303EF-75B9-461B-961A-33E61869C882}" type="sibTrans" cxnId="{59794BD2-901D-4BCA-AFF9-8265D35D44AA}">
      <dgm:prSet/>
      <dgm:spPr/>
      <dgm:t>
        <a:bodyPr/>
        <a:lstStyle/>
        <a:p>
          <a:endParaRPr lang="en-US" sz="1100"/>
        </a:p>
      </dgm:t>
    </dgm:pt>
    <dgm:pt modelId="{22549A15-7C86-4712-8438-03F3C568C70B}" type="pres">
      <dgm:prSet presAssocID="{ABEA294D-F021-4928-86E9-B9450EF989A5}" presName="Name0" presStyleCnt="0">
        <dgm:presLayoutVars>
          <dgm:dir/>
          <dgm:animLvl val="lvl"/>
          <dgm:resizeHandles val="exact"/>
        </dgm:presLayoutVars>
      </dgm:prSet>
      <dgm:spPr/>
    </dgm:pt>
    <dgm:pt modelId="{137751F9-7467-4A7C-B172-6D9C626CE402}" type="pres">
      <dgm:prSet presAssocID="{D5A70300-118A-4476-8D01-5E9D9BDB3C59}" presName="parTxOnly" presStyleLbl="node1" presStyleIdx="0" presStyleCnt="4" custScaleY="109948" custLinFactNeighborX="-1718" custLinFactNeighborY="380">
        <dgm:presLayoutVars>
          <dgm:chMax val="0"/>
          <dgm:chPref val="0"/>
          <dgm:bulletEnabled val="1"/>
        </dgm:presLayoutVars>
      </dgm:prSet>
      <dgm:spPr/>
    </dgm:pt>
    <dgm:pt modelId="{322B806C-9ECB-405D-8852-4C17F81942E6}" type="pres">
      <dgm:prSet presAssocID="{03FB5025-FBFF-46A4-A6DC-53E6CF2971E5}" presName="parTxOnlySpace" presStyleCnt="0"/>
      <dgm:spPr/>
    </dgm:pt>
    <dgm:pt modelId="{88AC24E7-7829-493C-9AB1-6B622C5D8781}" type="pres">
      <dgm:prSet presAssocID="{3EFD3825-5DC1-4995-8C34-878E480DEA6A}" presName="parTxOnly" presStyleLbl="node1" presStyleIdx="1" presStyleCnt="4" custScaleY="109948" custLinFactX="-752" custLinFactNeighborX="-100000" custLinFactNeighborY="-1356">
        <dgm:presLayoutVars>
          <dgm:chMax val="0"/>
          <dgm:chPref val="0"/>
          <dgm:bulletEnabled val="1"/>
        </dgm:presLayoutVars>
      </dgm:prSet>
      <dgm:spPr/>
    </dgm:pt>
    <dgm:pt modelId="{FC187BBA-F75C-461C-AA49-2BEBA9399FBD}" type="pres">
      <dgm:prSet presAssocID="{A608E99B-57CA-4B07-ADEB-51A4C4929EF2}" presName="parTxOnlySpace" presStyleCnt="0"/>
      <dgm:spPr/>
    </dgm:pt>
    <dgm:pt modelId="{5F017C05-541C-408E-87E1-CEC724181298}" type="pres">
      <dgm:prSet presAssocID="{28548366-F7BE-451F-A8DC-2EB3EACAC5A4}" presName="parTxOnly" presStyleLbl="node1" presStyleIdx="2" presStyleCnt="4" custScaleY="109948" custLinFactX="-12129" custLinFactNeighborX="-100000" custLinFactNeighborY="-1356">
        <dgm:presLayoutVars>
          <dgm:chMax val="0"/>
          <dgm:chPref val="0"/>
          <dgm:bulletEnabled val="1"/>
        </dgm:presLayoutVars>
      </dgm:prSet>
      <dgm:spPr/>
    </dgm:pt>
    <dgm:pt modelId="{A4D725CA-030B-4D04-A6AA-1D5328A7FCE1}" type="pres">
      <dgm:prSet presAssocID="{470002AE-062F-420C-A696-817751277BFC}" presName="parTxOnlySpace" presStyleCnt="0"/>
      <dgm:spPr/>
    </dgm:pt>
    <dgm:pt modelId="{EA8679D2-7092-49BF-9153-5F17723295CC}" type="pres">
      <dgm:prSet presAssocID="{8499758E-D801-42D7-A98C-A133D0449B20}" presName="parTxOnly" presStyleLbl="node1" presStyleIdx="3" presStyleCnt="4" custScaleY="109948" custLinFactX="-20679" custLinFactNeighborX="-100000" custLinFactNeighborY="-1356">
        <dgm:presLayoutVars>
          <dgm:chMax val="0"/>
          <dgm:chPref val="0"/>
          <dgm:bulletEnabled val="1"/>
        </dgm:presLayoutVars>
      </dgm:prSet>
      <dgm:spPr/>
    </dgm:pt>
  </dgm:ptLst>
  <dgm:cxnLst>
    <dgm:cxn modelId="{AE90756B-BD7E-4239-B2FD-C21D4A7F4643}" type="presOf" srcId="{D5A70300-118A-4476-8D01-5E9D9BDB3C59}" destId="{137751F9-7467-4A7C-B172-6D9C626CE402}" srcOrd="0" destOrd="0" presId="urn:microsoft.com/office/officeart/2005/8/layout/chevron1"/>
    <dgm:cxn modelId="{9FA54E4F-DA03-4915-853D-E7D5852957DC}" srcId="{ABEA294D-F021-4928-86E9-B9450EF989A5}" destId="{28548366-F7BE-451F-A8DC-2EB3EACAC5A4}" srcOrd="2" destOrd="0" parTransId="{E4491E98-509B-4E26-8F6E-CDECC0855397}" sibTransId="{470002AE-062F-420C-A696-817751277BFC}"/>
    <dgm:cxn modelId="{9EAC9A7D-FF22-47D3-A0C3-3B4F13572A0E}" srcId="{ABEA294D-F021-4928-86E9-B9450EF989A5}" destId="{3EFD3825-5DC1-4995-8C34-878E480DEA6A}" srcOrd="1" destOrd="0" parTransId="{C43A03AD-D32D-42F3-BAF7-229448B97B41}" sibTransId="{A608E99B-57CA-4B07-ADEB-51A4C4929EF2}"/>
    <dgm:cxn modelId="{EEDDC988-997F-46DF-9A36-493B558BC763}" srcId="{ABEA294D-F021-4928-86E9-B9450EF989A5}" destId="{D5A70300-118A-4476-8D01-5E9D9BDB3C59}" srcOrd="0" destOrd="0" parTransId="{E653EAF4-818D-46C9-83E9-324C3A6FF783}" sibTransId="{03FB5025-FBFF-46A4-A6DC-53E6CF2971E5}"/>
    <dgm:cxn modelId="{DA4ADEA6-162F-4427-858A-85B8DD0DD6E8}" type="presOf" srcId="{3EFD3825-5DC1-4995-8C34-878E480DEA6A}" destId="{88AC24E7-7829-493C-9AB1-6B622C5D8781}" srcOrd="0" destOrd="0" presId="urn:microsoft.com/office/officeart/2005/8/layout/chevron1"/>
    <dgm:cxn modelId="{59794BD2-901D-4BCA-AFF9-8265D35D44AA}" srcId="{ABEA294D-F021-4928-86E9-B9450EF989A5}" destId="{8499758E-D801-42D7-A98C-A133D0449B20}" srcOrd="3" destOrd="0" parTransId="{916C6A72-C681-4ADA-AE8C-E6C5B02AF2C1}" sibTransId="{231303EF-75B9-461B-961A-33E61869C882}"/>
    <dgm:cxn modelId="{8CA49ED2-C403-4A32-81FF-B301A05A9101}" type="presOf" srcId="{ABEA294D-F021-4928-86E9-B9450EF989A5}" destId="{22549A15-7C86-4712-8438-03F3C568C70B}" srcOrd="0" destOrd="0" presId="urn:microsoft.com/office/officeart/2005/8/layout/chevron1"/>
    <dgm:cxn modelId="{EA3D4BF4-A12E-492B-B6C1-1B7A2966ABC7}" type="presOf" srcId="{8499758E-D801-42D7-A98C-A133D0449B20}" destId="{EA8679D2-7092-49BF-9153-5F17723295CC}" srcOrd="0" destOrd="0" presId="urn:microsoft.com/office/officeart/2005/8/layout/chevron1"/>
    <dgm:cxn modelId="{D23D88F8-4A62-40A8-995C-B481840B23D9}" type="presOf" srcId="{28548366-F7BE-451F-A8DC-2EB3EACAC5A4}" destId="{5F017C05-541C-408E-87E1-CEC724181298}" srcOrd="0" destOrd="0" presId="urn:microsoft.com/office/officeart/2005/8/layout/chevron1"/>
    <dgm:cxn modelId="{D5600ECE-72EB-440E-BBC2-443CC7FFD539}" type="presParOf" srcId="{22549A15-7C86-4712-8438-03F3C568C70B}" destId="{137751F9-7467-4A7C-B172-6D9C626CE402}" srcOrd="0" destOrd="0" presId="urn:microsoft.com/office/officeart/2005/8/layout/chevron1"/>
    <dgm:cxn modelId="{305AD625-E9F9-43A5-9438-20F0CEAC97D1}" type="presParOf" srcId="{22549A15-7C86-4712-8438-03F3C568C70B}" destId="{322B806C-9ECB-405D-8852-4C17F81942E6}" srcOrd="1" destOrd="0" presId="urn:microsoft.com/office/officeart/2005/8/layout/chevron1"/>
    <dgm:cxn modelId="{E4D19A48-2826-4EE3-B35F-4D297F1D9E08}" type="presParOf" srcId="{22549A15-7C86-4712-8438-03F3C568C70B}" destId="{88AC24E7-7829-493C-9AB1-6B622C5D8781}" srcOrd="2" destOrd="0" presId="urn:microsoft.com/office/officeart/2005/8/layout/chevron1"/>
    <dgm:cxn modelId="{4B5070D9-60AE-422C-B6BA-A9F3DF33FA6D}" type="presParOf" srcId="{22549A15-7C86-4712-8438-03F3C568C70B}" destId="{FC187BBA-F75C-461C-AA49-2BEBA9399FBD}" srcOrd="3" destOrd="0" presId="urn:microsoft.com/office/officeart/2005/8/layout/chevron1"/>
    <dgm:cxn modelId="{F7870572-A225-4B00-9092-7229403FE79C}" type="presParOf" srcId="{22549A15-7C86-4712-8438-03F3C568C70B}" destId="{5F017C05-541C-408E-87E1-CEC724181298}" srcOrd="4" destOrd="0" presId="urn:microsoft.com/office/officeart/2005/8/layout/chevron1"/>
    <dgm:cxn modelId="{8576224C-79BA-424D-BEEB-9EE27D775507}" type="presParOf" srcId="{22549A15-7C86-4712-8438-03F3C568C70B}" destId="{A4D725CA-030B-4D04-A6AA-1D5328A7FCE1}" srcOrd="5" destOrd="0" presId="urn:microsoft.com/office/officeart/2005/8/layout/chevron1"/>
    <dgm:cxn modelId="{79C7E642-AC1C-44F4-A8F2-572A67D3A508}" type="presParOf" srcId="{22549A15-7C86-4712-8438-03F3C568C70B}" destId="{EA8679D2-7092-49BF-9153-5F17723295C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751F9-7467-4A7C-B172-6D9C626CE402}">
      <dsp:nvSpPr>
        <dsp:cNvPr id="0" name=""/>
        <dsp:cNvSpPr/>
      </dsp:nvSpPr>
      <dsp:spPr>
        <a:xfrm>
          <a:off x="0" y="162557"/>
          <a:ext cx="1735536" cy="7632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</a:rPr>
            <a:t>Identify,  empower and enable Global and Regional BPOs</a:t>
          </a:r>
          <a:endParaRPr lang="en-US" sz="900" kern="1200"/>
        </a:p>
      </dsp:txBody>
      <dsp:txXfrm>
        <a:off x="381638" y="162557"/>
        <a:ext cx="972261" cy="763275"/>
      </dsp:txXfrm>
    </dsp:sp>
    <dsp:sp modelId="{88AC24E7-7829-493C-9AB1-6B622C5D8781}">
      <dsp:nvSpPr>
        <dsp:cNvPr id="0" name=""/>
        <dsp:cNvSpPr/>
      </dsp:nvSpPr>
      <dsp:spPr>
        <a:xfrm>
          <a:off x="1378359" y="150505"/>
          <a:ext cx="1735536" cy="7632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Definition of harmonized processes per business unit</a:t>
          </a:r>
        </a:p>
      </dsp:txBody>
      <dsp:txXfrm>
        <a:off x="1759997" y="150505"/>
        <a:ext cx="972261" cy="763275"/>
      </dsp:txXfrm>
    </dsp:sp>
    <dsp:sp modelId="{5F017C05-541C-408E-87E1-CEC724181298}">
      <dsp:nvSpPr>
        <dsp:cNvPr id="0" name=""/>
        <dsp:cNvSpPr/>
      </dsp:nvSpPr>
      <dsp:spPr>
        <a:xfrm>
          <a:off x="2742890" y="150505"/>
          <a:ext cx="1735536" cy="7632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Establish Master Data Governance organization per business unit</a:t>
          </a:r>
        </a:p>
      </dsp:txBody>
      <dsp:txXfrm>
        <a:off x="3124528" y="150505"/>
        <a:ext cx="972261" cy="763275"/>
      </dsp:txXfrm>
    </dsp:sp>
    <dsp:sp modelId="{EA8679D2-7092-49BF-9153-5F17723295CC}">
      <dsp:nvSpPr>
        <dsp:cNvPr id="0" name=""/>
        <dsp:cNvSpPr/>
      </dsp:nvSpPr>
      <dsp:spPr>
        <a:xfrm>
          <a:off x="4156484" y="150505"/>
          <a:ext cx="1735536" cy="7632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/>
            <a:t>Initiate discovery phase for model company per business unit</a:t>
          </a:r>
        </a:p>
      </dsp:txBody>
      <dsp:txXfrm>
        <a:off x="4538122" y="150505"/>
        <a:ext cx="972261" cy="763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10190-6A01-48A4-BCED-170EAA25E5A7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34C98-E6C6-4BBA-8582-53237A3C1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7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Developed based off an original slide provided by Jon from the Hydraulics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ERP into the technology platform 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Work with the teams to determine the proper categories and understand where to include Others… system / application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platform layer switch IoT to Commercial IoT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and Technology platform slide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a different way to represent ERP complexity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ERP’s touch many of the represented level 0 and applications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show the complex environment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it be better visualized?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right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IoT/I4.0 – rename to Commercial IoT for clarity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OTHERS block to Big Data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represent a target application in each area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icon to app in current slide?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 to be slide in the same format?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color coding of applications needs to be fine tuned.  Team to get feedback from their SLT member and adjust accordingly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E41CB3-835E-483A-BE1C-2D3A1B404E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222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document is rough illustration of overall flow model that is related to this POC. </a:t>
            </a:r>
          </a:p>
          <a:p>
            <a:r>
              <a:rPr lang="en-US" dirty="0"/>
              <a:t>Presentation rendering tools (</a:t>
            </a:r>
            <a:r>
              <a:rPr lang="en-US" dirty="0" err="1"/>
              <a:t>Qlikview</a:t>
            </a:r>
            <a:r>
              <a:rPr lang="en-US" dirty="0"/>
              <a:t>, </a:t>
            </a:r>
            <a:r>
              <a:rPr lang="en-US" dirty="0" err="1"/>
              <a:t>PowerBI</a:t>
            </a:r>
            <a:r>
              <a:rPr lang="en-US" dirty="0"/>
              <a:t>, etc.) are out of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8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961E7-70D3-4B33-9353-3F1CBA11EAF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180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42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4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8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4A226A-10C6-4490-9670-DFF7C8D4B12B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180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05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92D7EA-2434-4756-8E3A-6200E463230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180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268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92D7EA-2434-4756-8E3A-6200E463230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180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35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92D7EA-2434-4756-8E3A-6200E463230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180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43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92D7EA-2434-4756-8E3A-6200E463230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180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09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High-Level Current State 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3E9D9-3F4A-4942-A087-EEA1D0FE8E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49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Possible Future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3E9D9-3F4A-4942-A087-EEA1D0FE8E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765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document is rough illustration of overall flow model that is related to this POC. </a:t>
            </a:r>
          </a:p>
          <a:p>
            <a:r>
              <a:rPr lang="en-US" dirty="0"/>
              <a:t>Presentation rendering tools (</a:t>
            </a:r>
            <a:r>
              <a:rPr lang="en-US" dirty="0" err="1"/>
              <a:t>Qlikview</a:t>
            </a:r>
            <a:r>
              <a:rPr lang="en-US" dirty="0"/>
              <a:t>, </a:t>
            </a:r>
            <a:r>
              <a:rPr lang="en-US" dirty="0" err="1"/>
              <a:t>PowerBI</a:t>
            </a:r>
            <a:r>
              <a:rPr lang="en-US" dirty="0"/>
              <a:t>, etc.) are out of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80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961E7-70D3-4B33-9353-3F1CBA11EAF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3180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64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08000" y="1373503"/>
            <a:ext cx="11684000" cy="453394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133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17600" y="3200400"/>
            <a:ext cx="10566400" cy="11430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17602" y="4783139"/>
            <a:ext cx="8032751" cy="1027112"/>
          </a:xfrm>
        </p:spPr>
        <p:txBody>
          <a:bodyPr/>
          <a:lstStyle>
            <a:lvl1pPr marL="0" indent="0">
              <a:buFontTx/>
              <a:buNone/>
              <a:defRPr sz="2133">
                <a:solidFill>
                  <a:srgbClr val="0067C6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7" name="Picture 39" descr="Eaton - white background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50" y="6305549"/>
            <a:ext cx="1227551" cy="55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A50C566E-EB49-4B1A-AA4A-346A150F78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76800" y="6538915"/>
            <a:ext cx="1555234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Char char="©"/>
              <a:defRPr/>
            </a:pPr>
            <a:r>
              <a:rPr lang="en-US" sz="700"/>
              <a:t> 2019 Eaton. All rights reserved.</a:t>
            </a:r>
            <a:r>
              <a:rPr lang="en-US" sz="7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540699"/>
      </p:ext>
    </p:extLst>
  </p:cSld>
  <p:clrMapOvr>
    <a:masterClrMapping/>
  </p:clrMapOvr>
  <p:transition spd="med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0229806"/>
      </p:ext>
    </p:extLst>
  </p:cSld>
  <p:clrMapOvr>
    <a:masterClrMapping/>
  </p:clrMapOvr>
  <p:transition spd="med">
    <p:wipe dir="d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501650" y="1665289"/>
            <a:ext cx="5594351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26196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40531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500521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0"/>
            </a:lvl1pPr>
            <a:lvl2pPr marL="266706" indent="-266706">
              <a:buFont typeface="Arial" pitchFamily="34" charset="0"/>
              <a:buChar char="•"/>
              <a:tabLst/>
              <a:defRPr/>
            </a:lvl2pPr>
            <a:lvl3pPr marL="266706" indent="-266706">
              <a:buFont typeface="Arial" pitchFamily="34" charset="0"/>
              <a:buChar char="•"/>
              <a:defRPr i="1"/>
            </a:lvl3pPr>
            <a:lvl4pPr marL="539763" indent="-273057">
              <a:buFont typeface="Arial" pitchFamily="34" charset="0"/>
              <a:buChar char="−"/>
              <a:defRPr i="0"/>
            </a:lvl4pPr>
            <a:lvl5pPr marL="806470" indent="-266706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93485" y="295683"/>
            <a:ext cx="11184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93485" y="765175"/>
            <a:ext cx="11184000" cy="969282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629333" y="6407835"/>
            <a:ext cx="1056117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3491" y="6407835"/>
            <a:ext cx="10079297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799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T_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813743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761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90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5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/>
          <a:lstStyle>
            <a:lvl1pPr>
              <a:defRPr sz="700"/>
            </a:lvl1pPr>
          </a:lstStyle>
          <a:p>
            <a:r>
              <a:rPr lang="fr-FR"/>
              <a:t>© 2017. For information, contact Deloitte Touche Tohmatsu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940965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93484" y="765175"/>
            <a:ext cx="11184000" cy="969282"/>
          </a:xfrm>
        </p:spPr>
        <p:txBody>
          <a:bodyPr>
            <a:normAutofit/>
          </a:bodyPr>
          <a:lstStyle>
            <a:lvl1pPr marL="0" indent="0">
              <a:buNone/>
              <a:defRPr lang="en-US" sz="2000" b="0" kern="1200" dirty="0" smtClean="0">
                <a:solidFill>
                  <a:srgbClr val="5757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93484" y="295683"/>
            <a:ext cx="11184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494400" y="1803543"/>
            <a:ext cx="11184000" cy="4536000"/>
          </a:xfrm>
        </p:spPr>
        <p:txBody>
          <a:bodyPr/>
          <a:lstStyle>
            <a:lvl1pPr marL="0" indent="0">
              <a:buNone/>
              <a:defRPr/>
            </a:lvl1pPr>
            <a:lvl2pPr marL="266327" indent="-266327">
              <a:buFont typeface="Arial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3486" y="6407835"/>
            <a:ext cx="10079297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0">
                <a:solidFill>
                  <a:srgbClr val="8C8C8C"/>
                </a:solidFill>
              </a:defRPr>
            </a:lvl1pPr>
          </a:lstStyle>
          <a:p>
            <a:r>
              <a:rPr lang="fr-FR">
                <a:solidFill>
                  <a:schemeClr val="tx1"/>
                </a:solidFill>
              </a:rPr>
              <a:t>© 2017. For information, contact Deloitte Touche Tohmatsu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629335" y="6407835"/>
            <a:ext cx="1056117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79764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467868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BB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3"/>
          </p:nvPr>
        </p:nvSpPr>
        <p:spPr>
          <a:xfrm>
            <a:off x="701806" y="668473"/>
            <a:ext cx="10658229" cy="401458"/>
          </a:xfrm>
        </p:spPr>
        <p:txBody>
          <a:bodyPr anchor="ctr" anchorCtr="0"/>
          <a:lstStyle>
            <a:lvl1pPr marL="0" indent="0" algn="l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34622" y="6494042"/>
            <a:ext cx="391399" cy="280988"/>
          </a:xfrm>
          <a:prstGeom prst="rect">
            <a:avLst/>
          </a:prstGeom>
        </p:spPr>
        <p:txBody>
          <a:bodyPr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4FB4D9-CF7B-FD4A-8863-716265341524}" type="slidenum">
              <a:rPr lang="en-US" sz="8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8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73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0"/>
            <a:ext cx="26416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0"/>
            <a:ext cx="77216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5206402"/>
      </p:ext>
    </p:extLst>
  </p:cSld>
  <p:clrMapOvr>
    <a:masterClrMapping/>
  </p:clrMapOvr>
  <p:transition spd="med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rm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2A62CB-A42E-470E-A301-EA6420987B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Line 3">
            <a:extLst>
              <a:ext uri="{FF2B5EF4-FFF2-40B4-BE49-F238E27FC236}">
                <a16:creationId xmlns:a16="http://schemas.microsoft.com/office/drawing/2014/main" id="{B2BF30D2-D24B-4592-A877-4039ADF473D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962189"/>
            <a:ext cx="12192000" cy="0"/>
          </a:xfrm>
          <a:prstGeom prst="line">
            <a:avLst/>
          </a:prstGeom>
          <a:noFill/>
          <a:ln w="635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6E6FA7-75F7-45C2-83EB-0F253C305C2A}"/>
              </a:ext>
            </a:extLst>
          </p:cNvPr>
          <p:cNvSpPr/>
          <p:nvPr userDrawn="1"/>
        </p:nvSpPr>
        <p:spPr>
          <a:xfrm>
            <a:off x="0" y="1997947"/>
            <a:ext cx="9144000" cy="3352800"/>
          </a:xfrm>
          <a:prstGeom prst="rect">
            <a:avLst/>
          </a:prstGeom>
          <a:solidFill>
            <a:schemeClr val="tx2"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760" y="2190987"/>
            <a:ext cx="8432800" cy="1524000"/>
          </a:xfrm>
        </p:spPr>
        <p:txBody>
          <a:bodyPr>
            <a:normAutofit/>
          </a:bodyPr>
          <a:lstStyle>
            <a:lvl1pPr>
              <a:defRPr sz="42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760" y="3786108"/>
            <a:ext cx="8432800" cy="14700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397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slide with text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6E6FA7-75F7-45C2-83EB-0F253C305C2A}"/>
              </a:ext>
            </a:extLst>
          </p:cNvPr>
          <p:cNvSpPr/>
          <p:nvPr userDrawn="1"/>
        </p:nvSpPr>
        <p:spPr>
          <a:xfrm>
            <a:off x="1422400" y="270939"/>
            <a:ext cx="10769600" cy="1236120"/>
          </a:xfrm>
          <a:prstGeom prst="rect">
            <a:avLst/>
          </a:prstGeom>
          <a:solidFill>
            <a:schemeClr val="tx2"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2A62CB-A42E-470E-A301-EA6420987B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Line 3">
            <a:extLst>
              <a:ext uri="{FF2B5EF4-FFF2-40B4-BE49-F238E27FC236}">
                <a16:creationId xmlns:a16="http://schemas.microsoft.com/office/drawing/2014/main" id="{B2BF30D2-D24B-4592-A877-4039ADF473D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10160" y="5969000"/>
            <a:ext cx="12192000" cy="0"/>
          </a:xfrm>
          <a:prstGeom prst="line">
            <a:avLst/>
          </a:prstGeom>
          <a:noFill/>
          <a:ln w="635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76BE6F3-C6E9-4E48-B3B0-A697233010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15440" y="393699"/>
            <a:ext cx="10566400" cy="990600"/>
          </a:xfrm>
        </p:spPr>
        <p:txBody>
          <a:bodyPr anchor="ctr"/>
          <a:lstStyle>
            <a:lvl1pPr>
              <a:defRPr sz="3733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0092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slide - no text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A62CB-A42E-470E-A301-EA6420987B3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095C0E-F896-4815-9A3A-1360CE463A10}"/>
              </a:ext>
            </a:extLst>
          </p:cNvPr>
          <p:cNvSpPr/>
          <p:nvPr userDrawn="1"/>
        </p:nvSpPr>
        <p:spPr bwMode="auto">
          <a:xfrm>
            <a:off x="609600" y="0"/>
            <a:ext cx="11582400" cy="5969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</a:pPr>
            <a:endParaRPr kumimoji="0" lang="en-US" sz="21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6B1BEF4-6631-4293-9650-B886E9383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11200" y="4372041"/>
            <a:ext cx="10464800" cy="990600"/>
          </a:xfrm>
        </p:spPr>
        <p:txBody>
          <a:bodyPr anchor="ctr"/>
          <a:lstStyle>
            <a:lvl1pPr>
              <a:defRPr sz="37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089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A62CB-A42E-470E-A301-EA6420987B3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095C0E-F896-4815-9A3A-1360CE463A10}"/>
              </a:ext>
            </a:extLst>
          </p:cNvPr>
          <p:cNvSpPr/>
          <p:nvPr userDrawn="1"/>
        </p:nvSpPr>
        <p:spPr bwMode="auto">
          <a:xfrm>
            <a:off x="609600" y="0"/>
            <a:ext cx="11582400" cy="5969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</a:pPr>
            <a:endParaRPr kumimoji="0" lang="en-US" sz="21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6B1BEF4-6631-4293-9650-B886E938379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11200" y="971144"/>
            <a:ext cx="8636000" cy="3356947"/>
          </a:xfrm>
        </p:spPr>
        <p:txBody>
          <a:bodyPr anchor="ctr">
            <a:normAutofit/>
          </a:bodyPr>
          <a:lstStyle>
            <a:lvl1pPr>
              <a:defRPr sz="5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379BE7-AF38-4807-BF66-F4AE653100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7010400" y="3124200"/>
            <a:ext cx="5181600" cy="2137747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endParaRPr lang="en-US" sz="2667"/>
          </a:p>
        </p:txBody>
      </p:sp>
    </p:spTree>
    <p:extLst>
      <p:ext uri="{BB962C8B-B14F-4D97-AF65-F5344CB8AC3E}">
        <p14:creationId xmlns:p14="http://schemas.microsoft.com/office/powerpoint/2010/main" val="773157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A62CB-A42E-470E-A301-EA6420987B3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095C0E-F896-4815-9A3A-1360CE463A10}"/>
              </a:ext>
            </a:extLst>
          </p:cNvPr>
          <p:cNvSpPr/>
          <p:nvPr userDrawn="1"/>
        </p:nvSpPr>
        <p:spPr bwMode="auto">
          <a:xfrm>
            <a:off x="609600" y="0"/>
            <a:ext cx="11582400" cy="5969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</a:pPr>
            <a:endParaRPr kumimoji="0" lang="en-US" sz="21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9E3206-64B3-4605-9E4B-9622A64D3A9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11200" y="482282"/>
            <a:ext cx="9956800" cy="5004436"/>
          </a:xfrm>
        </p:spPr>
        <p:txBody>
          <a:bodyPr anchor="ctr">
            <a:normAutofit/>
          </a:bodyPr>
          <a:lstStyle>
            <a:lvl1pPr>
              <a:defRPr sz="58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861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ABED1B-9CA4-4FA0-A32C-089057E97FB0}"/>
              </a:ext>
            </a:extLst>
          </p:cNvPr>
          <p:cNvSpPr/>
          <p:nvPr userDrawn="1"/>
        </p:nvSpPr>
        <p:spPr bwMode="auto">
          <a:xfrm>
            <a:off x="0" y="0"/>
            <a:ext cx="6096000" cy="5969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2A62CB-A42E-470E-A301-EA6420987B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095C0E-F896-4815-9A3A-1360CE463A10}"/>
              </a:ext>
            </a:extLst>
          </p:cNvPr>
          <p:cNvSpPr/>
          <p:nvPr userDrawn="1"/>
        </p:nvSpPr>
        <p:spPr bwMode="auto">
          <a:xfrm>
            <a:off x="6096000" y="0"/>
            <a:ext cx="6096000" cy="5562600"/>
          </a:xfrm>
          <a:prstGeom prst="rect">
            <a:avLst/>
          </a:prstGeom>
          <a:noFill/>
          <a:ln>
            <a:solidFill>
              <a:srgbClr val="B2B2B2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</a:pPr>
            <a:endParaRPr kumimoji="0" lang="en-US" sz="21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9E3206-64B3-4605-9E4B-9622A64D3A9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151763"/>
            <a:ext cx="5273040" cy="5207637"/>
          </a:xfrm>
        </p:spPr>
        <p:txBody>
          <a:bodyPr anchor="ctr">
            <a:normAutofit/>
          </a:bodyPr>
          <a:lstStyle>
            <a:lvl1pPr>
              <a:defRPr sz="4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22BA4C-CF48-477F-B999-6242F20A976F}"/>
              </a:ext>
            </a:extLst>
          </p:cNvPr>
          <p:cNvSpPr/>
          <p:nvPr userDrawn="1"/>
        </p:nvSpPr>
        <p:spPr>
          <a:xfrm>
            <a:off x="6096000" y="0"/>
            <a:ext cx="6096000" cy="5969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684253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1407"/>
            <a:ext cx="10972800" cy="836605"/>
          </a:xfrm>
        </p:spPr>
        <p:txBody>
          <a:bodyPr anchor="ctr">
            <a:normAutofit/>
          </a:bodyPr>
          <a:lstStyle>
            <a:lvl1pPr>
              <a:defRPr sz="373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2042" y="1092202"/>
            <a:ext cx="10960359" cy="487679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2A62CB-A42E-470E-A301-EA6420987B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3">
            <a:extLst>
              <a:ext uri="{FF2B5EF4-FFF2-40B4-BE49-F238E27FC236}">
                <a16:creationId xmlns:a16="http://schemas.microsoft.com/office/drawing/2014/main" id="{8A9ABC05-FEEC-4AA2-8C85-5224B5060E2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989408"/>
            <a:ext cx="12192000" cy="0"/>
          </a:xfrm>
          <a:prstGeom prst="lin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54210-2A9A-4940-ABAE-36E0543B2961}"/>
              </a:ext>
            </a:extLst>
          </p:cNvPr>
          <p:cNvSpPr txBox="1"/>
          <p:nvPr userDrawn="1"/>
        </p:nvSpPr>
        <p:spPr>
          <a:xfrm>
            <a:off x="10570789" y="6413122"/>
            <a:ext cx="81280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>
                <a:solidFill>
                  <a:srgbClr val="0070C0"/>
                </a:solidFill>
              </a:rPr>
              <a:t>PROCOE</a:t>
            </a:r>
          </a:p>
        </p:txBody>
      </p:sp>
    </p:spTree>
    <p:extLst>
      <p:ext uri="{BB962C8B-B14F-4D97-AF65-F5344CB8AC3E}">
        <p14:creationId xmlns:p14="http://schemas.microsoft.com/office/powerpoint/2010/main" val="162991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73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092205"/>
            <a:ext cx="5384800" cy="4876793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092205"/>
            <a:ext cx="5384800" cy="4876791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2A62CB-A42E-470E-A301-EA6420987B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88943107-7474-44AB-85D6-34B79155958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989408"/>
            <a:ext cx="12192000" cy="0"/>
          </a:xfrm>
          <a:prstGeom prst="lin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E6019A-F4FC-4300-93A9-57133E51072B}"/>
              </a:ext>
            </a:extLst>
          </p:cNvPr>
          <p:cNvSpPr txBox="1"/>
          <p:nvPr userDrawn="1"/>
        </p:nvSpPr>
        <p:spPr>
          <a:xfrm>
            <a:off x="10570789" y="6413122"/>
            <a:ext cx="81280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>
                <a:solidFill>
                  <a:srgbClr val="0070C0"/>
                </a:solidFill>
              </a:rPr>
              <a:t>PROCOE</a:t>
            </a:r>
          </a:p>
        </p:txBody>
      </p:sp>
    </p:spTree>
    <p:extLst>
      <p:ext uri="{BB962C8B-B14F-4D97-AF65-F5344CB8AC3E}">
        <p14:creationId xmlns:p14="http://schemas.microsoft.com/office/powerpoint/2010/main" val="362954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8579244"/>
      </p:ext>
    </p:extLst>
  </p:cSld>
  <p:clrMapOvr>
    <a:masterClrMapping/>
  </p:clrMapOvr>
  <p:transition spd="med"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73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2A62CB-A42E-470E-A301-EA6420987B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690347-5AAB-4B3F-80EE-F80F78C2F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92200"/>
            <a:ext cx="6096000" cy="4869232"/>
          </a:xfrm>
        </p:spPr>
        <p:txBody>
          <a:bodyPr/>
          <a:lstStyle>
            <a:lvl1pPr marL="609585" indent="-609585">
              <a:buFont typeface="Arial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E04055-F8F4-4DA7-AAFD-0BD23D254D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07200" y="1092200"/>
            <a:ext cx="4775200" cy="2336793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Line 3">
            <a:extLst>
              <a:ext uri="{FF2B5EF4-FFF2-40B4-BE49-F238E27FC236}">
                <a16:creationId xmlns:a16="http://schemas.microsoft.com/office/drawing/2014/main" id="{F7D19507-70E2-4A8B-B5BF-7AE6785418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989408"/>
            <a:ext cx="12192000" cy="0"/>
          </a:xfrm>
          <a:prstGeom prst="lin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67B0-570A-4A97-B577-2B283277D37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07200" y="3624642"/>
            <a:ext cx="4775200" cy="2336793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B01F9-0DEA-46A2-A1E4-3F5CA5E4BA5C}"/>
              </a:ext>
            </a:extLst>
          </p:cNvPr>
          <p:cNvSpPr txBox="1"/>
          <p:nvPr userDrawn="1"/>
        </p:nvSpPr>
        <p:spPr>
          <a:xfrm>
            <a:off x="10570789" y="6413122"/>
            <a:ext cx="81280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>
                <a:solidFill>
                  <a:srgbClr val="0070C0"/>
                </a:solidFill>
              </a:rPr>
              <a:t>PROCOE</a:t>
            </a:r>
          </a:p>
        </p:txBody>
      </p:sp>
    </p:spTree>
    <p:extLst>
      <p:ext uri="{BB962C8B-B14F-4D97-AF65-F5344CB8AC3E}">
        <p14:creationId xmlns:p14="http://schemas.microsoft.com/office/powerpoint/2010/main" val="2800849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9663"/>
            <a:ext cx="10972800" cy="868349"/>
          </a:xfrm>
        </p:spPr>
        <p:txBody>
          <a:bodyPr anchor="ctr">
            <a:normAutofit/>
          </a:bodyPr>
          <a:lstStyle>
            <a:lvl1pPr>
              <a:defRPr sz="3733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92201"/>
            <a:ext cx="5386917" cy="1082675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794125"/>
          </a:xfrm>
        </p:spPr>
        <p:txBody>
          <a:bodyPr>
            <a:normAutofit/>
          </a:bodyPr>
          <a:lstStyle>
            <a:lvl1pPr>
              <a:defRPr sz="26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092201"/>
            <a:ext cx="5386919" cy="1082675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9" y="2174875"/>
            <a:ext cx="5386919" cy="3794125"/>
          </a:xfrm>
        </p:spPr>
        <p:txBody>
          <a:bodyPr>
            <a:normAutofit/>
          </a:bodyPr>
          <a:lstStyle>
            <a:lvl1pPr>
              <a:defRPr sz="26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2A62CB-A42E-470E-A301-EA6420987B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Line 3">
            <a:extLst>
              <a:ext uri="{FF2B5EF4-FFF2-40B4-BE49-F238E27FC236}">
                <a16:creationId xmlns:a16="http://schemas.microsoft.com/office/drawing/2014/main" id="{0B447A54-BE9F-404C-9B5C-99995036D09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989408"/>
            <a:ext cx="12192000" cy="0"/>
          </a:xfrm>
          <a:prstGeom prst="lin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4A73D-3925-4344-80AE-6C84AD8B70D7}"/>
              </a:ext>
            </a:extLst>
          </p:cNvPr>
          <p:cNvSpPr txBox="1"/>
          <p:nvPr userDrawn="1"/>
        </p:nvSpPr>
        <p:spPr>
          <a:xfrm>
            <a:off x="10570789" y="6404475"/>
            <a:ext cx="81280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>
                <a:solidFill>
                  <a:srgbClr val="00B0F0"/>
                </a:solidFill>
              </a:rPr>
              <a:t>PROCOE</a:t>
            </a:r>
          </a:p>
        </p:txBody>
      </p:sp>
    </p:spTree>
    <p:extLst>
      <p:ext uri="{BB962C8B-B14F-4D97-AF65-F5344CB8AC3E}">
        <p14:creationId xmlns:p14="http://schemas.microsoft.com/office/powerpoint/2010/main" val="1575241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2A62CB-A42E-470E-A301-EA6420987B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33D153-3B20-416C-8100-2DF06B67D5F6}"/>
              </a:ext>
            </a:extLst>
          </p:cNvPr>
          <p:cNvSpPr/>
          <p:nvPr userDrawn="1"/>
        </p:nvSpPr>
        <p:spPr>
          <a:xfrm>
            <a:off x="0" y="0"/>
            <a:ext cx="12192000" cy="5969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338CC-1EA3-4B77-A3CE-E222B30A48F7}"/>
              </a:ext>
            </a:extLst>
          </p:cNvPr>
          <p:cNvSpPr txBox="1"/>
          <p:nvPr userDrawn="1"/>
        </p:nvSpPr>
        <p:spPr>
          <a:xfrm>
            <a:off x="3352800" y="263668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full-screen image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0DCEF-9AB6-4784-9BCD-5C8E6D7B4707}"/>
              </a:ext>
            </a:extLst>
          </p:cNvPr>
          <p:cNvSpPr txBox="1"/>
          <p:nvPr userDrawn="1"/>
        </p:nvSpPr>
        <p:spPr>
          <a:xfrm>
            <a:off x="10570789" y="6413122"/>
            <a:ext cx="81280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>
                <a:solidFill>
                  <a:srgbClr val="0070C0"/>
                </a:solidFill>
              </a:rPr>
              <a:t>PROCOE</a:t>
            </a:r>
          </a:p>
        </p:txBody>
      </p:sp>
    </p:spTree>
    <p:extLst>
      <p:ext uri="{BB962C8B-B14F-4D97-AF65-F5344CB8AC3E}">
        <p14:creationId xmlns:p14="http://schemas.microsoft.com/office/powerpoint/2010/main" val="22173080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89DB7-DAD2-4A5D-A0B1-654966A62B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A62CB-A42E-470E-A301-EA6420987B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799F9-36CA-4BF3-85C3-77CE7FEE7A51}"/>
              </a:ext>
            </a:extLst>
          </p:cNvPr>
          <p:cNvSpPr txBox="1"/>
          <p:nvPr userDrawn="1"/>
        </p:nvSpPr>
        <p:spPr>
          <a:xfrm>
            <a:off x="10570789" y="6413122"/>
            <a:ext cx="81280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>
                <a:solidFill>
                  <a:srgbClr val="0070C0"/>
                </a:solidFill>
              </a:rPr>
              <a:t>PROCOE</a:t>
            </a:r>
          </a:p>
        </p:txBody>
      </p:sp>
    </p:spTree>
    <p:extLst>
      <p:ext uri="{BB962C8B-B14F-4D97-AF65-F5344CB8AC3E}">
        <p14:creationId xmlns:p14="http://schemas.microsoft.com/office/powerpoint/2010/main" val="3278896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D59A9D08-B922-4E8E-AEA3-9931350F3E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93652-EE4D-4BBE-B51B-B9C993D90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8" y="2793767"/>
            <a:ext cx="3834087" cy="12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57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78A539-B431-4700-A43C-5249C2BC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27209"/>
            <a:ext cx="11988800" cy="584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B8903690-B23B-4A5E-875E-E11186E0B60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1600" y="570888"/>
            <a:ext cx="11988800" cy="400049"/>
          </a:xfrm>
        </p:spPr>
        <p:txBody>
          <a:bodyPr>
            <a:noAutofit/>
          </a:bodyPr>
          <a:lstStyle>
            <a:lvl1pPr marL="0" indent="0">
              <a:buNone/>
              <a:defRPr sz="2667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Add action-oriented statement interpreting slide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D257D-2506-41F0-8449-8AF5FC677AE7}"/>
              </a:ext>
            </a:extLst>
          </p:cNvPr>
          <p:cNvSpPr txBox="1"/>
          <p:nvPr userDrawn="1"/>
        </p:nvSpPr>
        <p:spPr>
          <a:xfrm>
            <a:off x="10778312" y="6563746"/>
            <a:ext cx="81280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>
                <a:solidFill>
                  <a:srgbClr val="00B0F0"/>
                </a:solidFill>
              </a:rPr>
              <a:t>PROCOE</a:t>
            </a:r>
          </a:p>
        </p:txBody>
      </p:sp>
    </p:spTree>
    <p:extLst>
      <p:ext uri="{BB962C8B-B14F-4D97-AF65-F5344CB8AC3E}">
        <p14:creationId xmlns:p14="http://schemas.microsoft.com/office/powerpoint/2010/main" val="1735162539"/>
      </p:ext>
    </p:extLst>
  </p:cSld>
  <p:clrMapOvr>
    <a:masterClrMapping/>
  </p:clrMapOvr>
  <p:transition spd="med">
    <p:wipe dir="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162722"/>
      </p:ext>
    </p:extLst>
  </p:cSld>
  <p:clrMapOvr>
    <a:masterClrMapping/>
  </p:clrMapOvr>
  <p:transition spd="med">
    <p:wipe dir="d"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876801" y="6538913"/>
            <a:ext cx="2117887" cy="23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Char char="©"/>
              <a:defRPr/>
            </a:pPr>
            <a:r>
              <a:rPr lang="en-US" sz="933">
                <a:solidFill>
                  <a:srgbClr val="000000"/>
                </a:solidFill>
              </a:rPr>
              <a:t> 2019 Eaton. All Rights Reserved.</a:t>
            </a:r>
            <a:r>
              <a:rPr lang="en-US" sz="933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08000" y="2630803"/>
            <a:ext cx="11684000" cy="453394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133">
              <a:solidFill>
                <a:srgbClr val="000000"/>
              </a:solidFill>
            </a:endParaRPr>
          </a:p>
        </p:txBody>
      </p:sp>
      <p:pic>
        <p:nvPicPr>
          <p:cNvPr id="6" name="Picture 13" descr="Eaton - whit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970589"/>
            <a:ext cx="254000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08667" y="152400"/>
            <a:ext cx="10566400" cy="990600"/>
          </a:xfrm>
        </p:spPr>
        <p:txBody>
          <a:bodyPr anchor="ctr"/>
          <a:lstStyle>
            <a:lvl1pPr>
              <a:defRPr sz="37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3982915"/>
      </p:ext>
    </p:extLst>
  </p:cSld>
  <p:clrMapOvr>
    <a:masterClrMapping/>
  </p:clrMapOvr>
  <p:transition spd="med">
    <p:wipe dir="d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876801" y="6538913"/>
            <a:ext cx="2117887" cy="23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Char char="©"/>
              <a:defRPr/>
            </a:pPr>
            <a:r>
              <a:rPr lang="en-US" sz="933">
                <a:solidFill>
                  <a:srgbClr val="000000"/>
                </a:solidFill>
              </a:rPr>
              <a:t> 2019 Eaton. All Rights Reserved.</a:t>
            </a:r>
            <a:r>
              <a:rPr lang="en-US" sz="933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508000" y="1373503"/>
            <a:ext cx="11684000" cy="453394"/>
          </a:xfrm>
          <a:prstGeom prst="rect">
            <a:avLst/>
          </a:prstGeom>
          <a:noFill/>
          <a:ln w="3175" algn="ctr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133">
              <a:solidFill>
                <a:srgbClr val="000000"/>
              </a:solidFill>
            </a:endParaRPr>
          </a:p>
        </p:txBody>
      </p:sp>
      <p:pic>
        <p:nvPicPr>
          <p:cNvPr id="6" name="Picture 13" descr="Eaton - whit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970589"/>
            <a:ext cx="254000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17600" y="3200400"/>
            <a:ext cx="10566400" cy="1143000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17602" y="4783139"/>
            <a:ext cx="8032751" cy="1027112"/>
          </a:xfrm>
        </p:spPr>
        <p:txBody>
          <a:bodyPr/>
          <a:lstStyle>
            <a:lvl1pPr marL="0" indent="0">
              <a:buFontTx/>
              <a:buNone/>
              <a:defRPr sz="2133">
                <a:solidFill>
                  <a:srgbClr val="0067C6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919775"/>
      </p:ext>
    </p:extLst>
  </p:cSld>
  <p:clrMapOvr>
    <a:masterClrMapping/>
  </p:clrMapOvr>
  <p:transition spd="med">
    <p:wipe dir="d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pact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876801" y="6538913"/>
            <a:ext cx="2117887" cy="23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Char char="©"/>
              <a:defRPr/>
            </a:pPr>
            <a:r>
              <a:rPr lang="en-US" sz="933">
                <a:solidFill>
                  <a:srgbClr val="000000"/>
                </a:solidFill>
              </a:rPr>
              <a:t> 2019 Eaton. All Rights Reserved.</a:t>
            </a:r>
            <a:r>
              <a:rPr lang="en-US" sz="933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08000" y="0"/>
            <a:ext cx="11684000" cy="5715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endParaRPr lang="en-US" sz="2133">
              <a:solidFill>
                <a:srgbClr val="000000"/>
              </a:solidFill>
            </a:endParaRPr>
          </a:p>
        </p:txBody>
      </p:sp>
      <p:pic>
        <p:nvPicPr>
          <p:cNvPr id="8" name="Picture 13" descr="Eaton - white backgroun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89"/>
          <a:stretch/>
        </p:blipFill>
        <p:spPr bwMode="auto">
          <a:xfrm>
            <a:off x="1016002" y="6324600"/>
            <a:ext cx="164322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8940800" y="6553200"/>
            <a:ext cx="2844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>
              <a:lnSpc>
                <a:spcPct val="100000"/>
              </a:lnSpc>
              <a:spcBef>
                <a:spcPct val="0"/>
              </a:spcBef>
              <a:buClrTx/>
            </a:pPr>
            <a:fld id="{43DBA627-09D6-4F6C-921A-2B5A1E4AADE1}" type="slidenum">
              <a:rPr lang="en-US" sz="1200">
                <a:solidFill>
                  <a:srgbClr val="0C86F4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</a:pPr>
              <a:t>‹#›</a:t>
            </a:fld>
            <a:endParaRPr lang="en-US" sz="1200">
              <a:solidFill>
                <a:srgbClr val="0C86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307791"/>
      </p:ext>
    </p:extLst>
  </p:cSld>
  <p:clrMapOvr>
    <a:masterClrMapping/>
  </p:clrMapOvr>
  <p:transition spd="med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8878469"/>
      </p:ext>
    </p:extLst>
  </p:cSld>
  <p:clrMapOvr>
    <a:masterClrMapping/>
  </p:clrMapOvr>
  <p:transition spd="med"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33369"/>
      </p:ext>
    </p:extLst>
  </p:cSld>
  <p:clrMapOvr>
    <a:masterClrMapping/>
  </p:clrMapOvr>
  <p:transition spd="med">
    <p:wipe dir="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9717" y="1552577"/>
            <a:ext cx="5179483" cy="469582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552577"/>
            <a:ext cx="5181600" cy="469582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83449"/>
      </p:ext>
    </p:extLst>
  </p:cSld>
  <p:clrMapOvr>
    <a:masterClrMapping/>
  </p:clrMapOvr>
  <p:transition spd="med">
    <p:wipe dir="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59101"/>
      </p:ext>
    </p:extLst>
  </p:cSld>
  <p:clrMapOvr>
    <a:masterClrMapping/>
  </p:clrMapOvr>
  <p:transition spd="med">
    <p:wipe dir="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717" y="1552577"/>
            <a:ext cx="5585883" cy="4695825"/>
          </a:xfrm>
        </p:spPr>
        <p:txBody>
          <a:bodyPr/>
          <a:lstStyle>
            <a:lvl1pPr marL="609585" indent="-609585">
              <a:buFont typeface="Arial" pitchFamily="34" charset="0"/>
              <a:buChar char="•"/>
              <a:defRPr/>
            </a:lvl1pPr>
          </a:lstStyle>
          <a:p>
            <a:pPr lvl="0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807200" y="1552575"/>
            <a:ext cx="4876800" cy="2362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6807200" y="3962400"/>
            <a:ext cx="4876800" cy="228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80700"/>
      </p:ext>
    </p:extLst>
  </p:cSld>
  <p:clrMapOvr>
    <a:masterClrMapping/>
  </p:clrMapOvr>
  <p:transition spd="med">
    <p:wipe dir="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117600" y="2286000"/>
            <a:ext cx="10566400" cy="35814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7600" y="1447800"/>
            <a:ext cx="10566400" cy="609600"/>
          </a:xfrm>
        </p:spPr>
        <p:txBody>
          <a:bodyPr/>
          <a:lstStyle>
            <a:lvl1pPr marL="0" indent="0">
              <a:buNone/>
              <a:defRPr sz="3200" b="1"/>
            </a:lvl1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5841898"/>
      </p:ext>
    </p:extLst>
  </p:cSld>
  <p:clrMapOvr>
    <a:masterClrMapping/>
  </p:clrMapOvr>
  <p:transition spd="med">
    <p:wipe dir="d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3523202"/>
      </p:ext>
    </p:extLst>
  </p:cSld>
  <p:clrMapOvr>
    <a:masterClrMapping/>
  </p:clrMapOvr>
  <p:transition spd="med">
    <p:wipe dir="d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764239"/>
      </p:ext>
    </p:extLst>
  </p:cSld>
  <p:clrMapOvr>
    <a:masterClrMapping/>
  </p:clrMapOvr>
  <p:transition spd="med">
    <p:wipe dir="d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876801" y="6538913"/>
            <a:ext cx="2117887" cy="23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Char char="©"/>
              <a:defRPr/>
            </a:pPr>
            <a:r>
              <a:rPr lang="en-US" sz="933">
                <a:solidFill>
                  <a:srgbClr val="000000"/>
                </a:solidFill>
              </a:rPr>
              <a:t> 2019 Eaton. All Rights Reserved.</a:t>
            </a:r>
            <a:r>
              <a:rPr lang="en-US" sz="933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08000" y="0"/>
            <a:ext cx="11684000" cy="5715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endParaRPr lang="en-US" sz="2133">
              <a:solidFill>
                <a:srgbClr val="000000"/>
              </a:solidFill>
            </a:endParaRPr>
          </a:p>
        </p:txBody>
      </p:sp>
      <p:pic>
        <p:nvPicPr>
          <p:cNvPr id="8" name="Picture 13" descr="Eaton - white backgroun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089"/>
          <a:stretch/>
        </p:blipFill>
        <p:spPr bwMode="auto">
          <a:xfrm>
            <a:off x="1016002" y="6324600"/>
            <a:ext cx="164322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8940800" y="6553200"/>
            <a:ext cx="2844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>
              <a:lnSpc>
                <a:spcPct val="100000"/>
              </a:lnSpc>
              <a:spcBef>
                <a:spcPct val="0"/>
              </a:spcBef>
              <a:buClrTx/>
            </a:pPr>
            <a:fld id="{43DBA627-09D6-4F6C-921A-2B5A1E4AADE1}" type="slidenum">
              <a:rPr lang="en-US" sz="1200">
                <a:solidFill>
                  <a:srgbClr val="0C86F4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</a:pPr>
              <a:t>‹#›</a:t>
            </a:fld>
            <a:endParaRPr lang="en-US" sz="1200">
              <a:solidFill>
                <a:srgbClr val="0C86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29898"/>
      </p:ext>
    </p:extLst>
  </p:cSld>
  <p:clrMapOvr>
    <a:masterClrMapping/>
  </p:clrMapOvr>
  <p:transition spd="med">
    <p:wipe dir="d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" y="1295401"/>
            <a:ext cx="5852160" cy="469582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240" y="1295401"/>
            <a:ext cx="5852160" cy="469582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35D93-CB97-4476-8888-613BFE14DE98}"/>
              </a:ext>
            </a:extLst>
          </p:cNvPr>
          <p:cNvSpPr txBox="1"/>
          <p:nvPr userDrawn="1"/>
        </p:nvSpPr>
        <p:spPr>
          <a:xfrm>
            <a:off x="10668000" y="6569370"/>
            <a:ext cx="812800" cy="25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/>
              <a:t>PROCOE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7AEA2E-3FBF-4B1E-96DD-DB3F42A8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27209"/>
            <a:ext cx="11277600" cy="584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BB70CB82-1E37-43B4-8756-0F98515CCE7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12800" y="570888"/>
            <a:ext cx="11277600" cy="400049"/>
          </a:xfrm>
        </p:spPr>
        <p:txBody>
          <a:bodyPr>
            <a:noAutofit/>
          </a:bodyPr>
          <a:lstStyle>
            <a:lvl1pPr marL="0" indent="0">
              <a:buNone/>
              <a:defRPr sz="2667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Add action-oriented statement interpreting slide content</a:t>
            </a:r>
          </a:p>
        </p:txBody>
      </p:sp>
    </p:spTree>
    <p:extLst>
      <p:ext uri="{BB962C8B-B14F-4D97-AF65-F5344CB8AC3E}">
        <p14:creationId xmlns:p14="http://schemas.microsoft.com/office/powerpoint/2010/main" val="884293460"/>
      </p:ext>
    </p:extLst>
  </p:cSld>
  <p:clrMapOvr>
    <a:masterClrMapping/>
  </p:clrMapOvr>
  <p:transition spd="med">
    <p:wipe dir="d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182"/>
            </a:lvl1pPr>
            <a:lvl2pPr marL="415663" indent="0" algn="ctr">
              <a:buNone/>
              <a:defRPr sz="1818"/>
            </a:lvl2pPr>
            <a:lvl3pPr marL="831327" indent="0" algn="ctr">
              <a:buNone/>
              <a:defRPr sz="1636"/>
            </a:lvl3pPr>
            <a:lvl4pPr marL="1246990" indent="0" algn="ctr">
              <a:buNone/>
              <a:defRPr sz="1455"/>
            </a:lvl4pPr>
            <a:lvl5pPr marL="1662654" indent="0" algn="ctr">
              <a:buNone/>
              <a:defRPr sz="1455"/>
            </a:lvl5pPr>
            <a:lvl6pPr marL="2078317" indent="0" algn="ctr">
              <a:buNone/>
              <a:defRPr sz="1455"/>
            </a:lvl6pPr>
            <a:lvl7pPr marL="2493980" indent="0" algn="ctr">
              <a:buNone/>
              <a:defRPr sz="1455"/>
            </a:lvl7pPr>
            <a:lvl8pPr marL="2909644" indent="0" algn="ctr">
              <a:buNone/>
              <a:defRPr sz="1455"/>
            </a:lvl8pPr>
            <a:lvl9pPr marL="3325307" indent="0" algn="ctr">
              <a:buNone/>
              <a:defRPr sz="145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3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9717" y="1552576"/>
            <a:ext cx="5179483" cy="469582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552576"/>
            <a:ext cx="5181600" cy="469582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0285044"/>
      </p:ext>
    </p:extLst>
  </p:cSld>
  <p:clrMapOvr>
    <a:masterClrMapping/>
  </p:clrMapOvr>
  <p:transition spd="med">
    <p:wipe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891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4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182">
                <a:solidFill>
                  <a:schemeClr val="tx1">
                    <a:tint val="75000"/>
                  </a:schemeClr>
                </a:solidFill>
              </a:defRPr>
            </a:lvl1pPr>
            <a:lvl2pPr marL="415663" indent="0">
              <a:buNone/>
              <a:defRPr sz="1818">
                <a:solidFill>
                  <a:schemeClr val="tx1">
                    <a:tint val="75000"/>
                  </a:schemeClr>
                </a:solidFill>
              </a:defRPr>
            </a:lvl2pPr>
            <a:lvl3pPr marL="831327" indent="0">
              <a:buNone/>
              <a:defRPr sz="1636">
                <a:solidFill>
                  <a:schemeClr val="tx1">
                    <a:tint val="75000"/>
                  </a:schemeClr>
                </a:solidFill>
              </a:defRPr>
            </a:lvl3pPr>
            <a:lvl4pPr marL="1246990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4pPr>
            <a:lvl5pPr marL="1662654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5pPr>
            <a:lvl6pPr marL="2078317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6pPr>
            <a:lvl7pPr marL="2493980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7pPr>
            <a:lvl8pPr marL="2909644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8pPr>
            <a:lvl9pPr marL="3325307" indent="0">
              <a:buNone/>
              <a:defRPr sz="14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380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68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182" b="1"/>
            </a:lvl1pPr>
            <a:lvl2pPr marL="415663" indent="0">
              <a:buNone/>
              <a:defRPr sz="1818" b="1"/>
            </a:lvl2pPr>
            <a:lvl3pPr marL="831327" indent="0">
              <a:buNone/>
              <a:defRPr sz="1636" b="1"/>
            </a:lvl3pPr>
            <a:lvl4pPr marL="1246990" indent="0">
              <a:buNone/>
              <a:defRPr sz="1455" b="1"/>
            </a:lvl4pPr>
            <a:lvl5pPr marL="1662654" indent="0">
              <a:buNone/>
              <a:defRPr sz="1455" b="1"/>
            </a:lvl5pPr>
            <a:lvl6pPr marL="2078317" indent="0">
              <a:buNone/>
              <a:defRPr sz="1455" b="1"/>
            </a:lvl6pPr>
            <a:lvl7pPr marL="2493980" indent="0">
              <a:buNone/>
              <a:defRPr sz="1455" b="1"/>
            </a:lvl7pPr>
            <a:lvl8pPr marL="2909644" indent="0">
              <a:buNone/>
              <a:defRPr sz="1455" b="1"/>
            </a:lvl8pPr>
            <a:lvl9pPr marL="3325307" indent="0">
              <a:buNone/>
              <a:defRPr sz="145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182" b="1"/>
            </a:lvl1pPr>
            <a:lvl2pPr marL="415663" indent="0">
              <a:buNone/>
              <a:defRPr sz="1818" b="1"/>
            </a:lvl2pPr>
            <a:lvl3pPr marL="831327" indent="0">
              <a:buNone/>
              <a:defRPr sz="1636" b="1"/>
            </a:lvl3pPr>
            <a:lvl4pPr marL="1246990" indent="0">
              <a:buNone/>
              <a:defRPr sz="1455" b="1"/>
            </a:lvl4pPr>
            <a:lvl5pPr marL="1662654" indent="0">
              <a:buNone/>
              <a:defRPr sz="1455" b="1"/>
            </a:lvl5pPr>
            <a:lvl6pPr marL="2078317" indent="0">
              <a:buNone/>
              <a:defRPr sz="1455" b="1"/>
            </a:lvl6pPr>
            <a:lvl7pPr marL="2493980" indent="0">
              <a:buNone/>
              <a:defRPr sz="1455" b="1"/>
            </a:lvl7pPr>
            <a:lvl8pPr marL="2909644" indent="0">
              <a:buNone/>
              <a:defRPr sz="1455" b="1"/>
            </a:lvl8pPr>
            <a:lvl9pPr marL="3325307" indent="0">
              <a:buNone/>
              <a:defRPr sz="145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982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555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064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290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2909"/>
            </a:lvl1pPr>
            <a:lvl2pPr>
              <a:defRPr sz="2546"/>
            </a:lvl2pPr>
            <a:lvl3pPr>
              <a:defRPr sz="2182"/>
            </a:lvl3pPr>
            <a:lvl4pPr>
              <a:defRPr sz="1818"/>
            </a:lvl4pPr>
            <a:lvl5pPr>
              <a:defRPr sz="1818"/>
            </a:lvl5pPr>
            <a:lvl6pPr>
              <a:defRPr sz="1818"/>
            </a:lvl6pPr>
            <a:lvl7pPr>
              <a:defRPr sz="1818"/>
            </a:lvl7pPr>
            <a:lvl8pPr>
              <a:defRPr sz="1818"/>
            </a:lvl8pPr>
            <a:lvl9pPr>
              <a:defRPr sz="18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455"/>
            </a:lvl1pPr>
            <a:lvl2pPr marL="415663" indent="0">
              <a:buNone/>
              <a:defRPr sz="1273"/>
            </a:lvl2pPr>
            <a:lvl3pPr marL="831327" indent="0">
              <a:buNone/>
              <a:defRPr sz="1091"/>
            </a:lvl3pPr>
            <a:lvl4pPr marL="1246990" indent="0">
              <a:buNone/>
              <a:defRPr sz="909"/>
            </a:lvl4pPr>
            <a:lvl5pPr marL="1662654" indent="0">
              <a:buNone/>
              <a:defRPr sz="909"/>
            </a:lvl5pPr>
            <a:lvl6pPr marL="2078317" indent="0">
              <a:buNone/>
              <a:defRPr sz="909"/>
            </a:lvl6pPr>
            <a:lvl7pPr marL="2493980" indent="0">
              <a:buNone/>
              <a:defRPr sz="909"/>
            </a:lvl7pPr>
            <a:lvl8pPr marL="2909644" indent="0">
              <a:buNone/>
              <a:defRPr sz="909"/>
            </a:lvl8pPr>
            <a:lvl9pPr marL="3325307" indent="0">
              <a:buNone/>
              <a:defRPr sz="9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618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290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2909"/>
            </a:lvl1pPr>
            <a:lvl2pPr marL="415663" indent="0">
              <a:buNone/>
              <a:defRPr sz="2546"/>
            </a:lvl2pPr>
            <a:lvl3pPr marL="831327" indent="0">
              <a:buNone/>
              <a:defRPr sz="2182"/>
            </a:lvl3pPr>
            <a:lvl4pPr marL="1246990" indent="0">
              <a:buNone/>
              <a:defRPr sz="1818"/>
            </a:lvl4pPr>
            <a:lvl5pPr marL="1662654" indent="0">
              <a:buNone/>
              <a:defRPr sz="1818"/>
            </a:lvl5pPr>
            <a:lvl6pPr marL="2078317" indent="0">
              <a:buNone/>
              <a:defRPr sz="1818"/>
            </a:lvl6pPr>
            <a:lvl7pPr marL="2493980" indent="0">
              <a:buNone/>
              <a:defRPr sz="1818"/>
            </a:lvl7pPr>
            <a:lvl8pPr marL="2909644" indent="0">
              <a:buNone/>
              <a:defRPr sz="1818"/>
            </a:lvl8pPr>
            <a:lvl9pPr marL="3325307" indent="0">
              <a:buNone/>
              <a:defRPr sz="181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455"/>
            </a:lvl1pPr>
            <a:lvl2pPr marL="415663" indent="0">
              <a:buNone/>
              <a:defRPr sz="1273"/>
            </a:lvl2pPr>
            <a:lvl3pPr marL="831327" indent="0">
              <a:buNone/>
              <a:defRPr sz="1091"/>
            </a:lvl3pPr>
            <a:lvl4pPr marL="1246990" indent="0">
              <a:buNone/>
              <a:defRPr sz="909"/>
            </a:lvl4pPr>
            <a:lvl5pPr marL="1662654" indent="0">
              <a:buNone/>
              <a:defRPr sz="909"/>
            </a:lvl5pPr>
            <a:lvl6pPr marL="2078317" indent="0">
              <a:buNone/>
              <a:defRPr sz="909"/>
            </a:lvl6pPr>
            <a:lvl7pPr marL="2493980" indent="0">
              <a:buNone/>
              <a:defRPr sz="909"/>
            </a:lvl7pPr>
            <a:lvl8pPr marL="2909644" indent="0">
              <a:buNone/>
              <a:defRPr sz="909"/>
            </a:lvl8pPr>
            <a:lvl9pPr marL="3325307" indent="0">
              <a:buNone/>
              <a:defRPr sz="9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420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41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7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5809900"/>
      </p:ext>
    </p:extLst>
  </p:cSld>
  <p:clrMapOvr>
    <a:masterClrMapping/>
  </p:clrMapOvr>
  <p:transition spd="med"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A14A06-094A-464D-A122-E90D18C6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6" y="0"/>
            <a:ext cx="11769945" cy="688848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</p:pic>
      <p:sp>
        <p:nvSpPr>
          <p:cNvPr id="5120" name="Text Placeholder 5119">
            <a:extLst>
              <a:ext uri="{FF2B5EF4-FFF2-40B4-BE49-F238E27FC236}">
                <a16:creationId xmlns:a16="http://schemas.microsoft.com/office/drawing/2014/main" id="{B2BF1163-7919-4F93-8D4C-A30FAE448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685" y="4943627"/>
            <a:ext cx="11622315" cy="886883"/>
          </a:xfrm>
          <a:solidFill>
            <a:schemeClr val="tx1">
              <a:alpha val="3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BF573-59B2-41B2-A095-C244741C73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16" y="6090285"/>
            <a:ext cx="1648784" cy="767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D53EEA-4A6D-4F01-B9F8-743F6B00D1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48685" y="5080002"/>
            <a:ext cx="1843315" cy="624113"/>
          </a:xfrm>
          <a:solidFill>
            <a:schemeClr val="tx1">
              <a:alpha val="0"/>
            </a:schemeClr>
          </a:solidFill>
        </p:spPr>
        <p:txBody>
          <a:bodyPr anchor="ctr">
            <a:normAutofit/>
          </a:bodyPr>
          <a:lstStyle>
            <a:lvl1pPr marL="0" indent="0">
              <a:buNone/>
              <a:defRPr sz="26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PROCOE 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E84D6A9-19F6-4A12-99B6-62871EC4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51" y="1"/>
            <a:ext cx="11770549" cy="1828800"/>
          </a:xfrm>
          <a:solidFill>
            <a:schemeClr val="tx1">
              <a:alpha val="45000"/>
            </a:schemeClr>
          </a:solidFill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0773584"/>
      </p:ext>
    </p:extLst>
  </p:cSld>
  <p:clrMapOvr>
    <a:masterClrMapping/>
  </p:clrMapOvr>
  <p:transition spd="med">
    <p:wipe dir="d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608667" y="152400"/>
            <a:ext cx="10566400" cy="990600"/>
          </a:xfrm>
        </p:spPr>
        <p:txBody>
          <a:bodyPr anchor="ctr"/>
          <a:lstStyle>
            <a:lvl1pPr>
              <a:defRPr sz="37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08000" y="0"/>
            <a:ext cx="11684000" cy="5257800"/>
          </a:xfrm>
          <a:prstGeom prst="rect">
            <a:avLst/>
          </a:prstGeom>
          <a:noFill/>
          <a:ln>
            <a:solidFill>
              <a:srgbClr val="B2B2B2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</a:pPr>
            <a:endParaRPr kumimoji="0" lang="en-US" sz="21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42" y="5969001"/>
            <a:ext cx="1940359" cy="6429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EB291-64D6-4331-B14A-37BD4E259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39418"/>
            <a:ext cx="4114800" cy="36618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310EC-060C-4F05-BAB9-90E2D6865C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72372" y="6339418"/>
            <a:ext cx="707109" cy="366183"/>
          </a:xfrm>
        </p:spPr>
        <p:txBody>
          <a:bodyPr/>
          <a:lstStyle/>
          <a:p>
            <a:fld id="{8F7CD1A8-397E-4968-8DA7-8CC945FF1E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54B2146-4468-46E3-98F6-26136289F4E1}"/>
              </a:ext>
            </a:extLst>
          </p:cNvPr>
          <p:cNvSpPr txBox="1">
            <a:spLocks/>
          </p:cNvSpPr>
          <p:nvPr/>
        </p:nvSpPr>
        <p:spPr>
          <a:xfrm>
            <a:off x="8610600" y="6339418"/>
            <a:ext cx="24384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algn="ctr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r>
              <a:rPr lang="en-US" sz="1333"/>
              <a:t>PROCOE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65823"/>
      </p:ext>
    </p:extLst>
  </p:cSld>
  <p:clrMapOvr>
    <a:masterClrMapping/>
  </p:clrMapOvr>
  <p:transition spd="med">
    <p:wipe dir="d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4800" y="3708400"/>
            <a:ext cx="11582400" cy="1143000"/>
          </a:xfrm>
        </p:spPr>
        <p:txBody>
          <a:bodyPr anchor="ctr"/>
          <a:lstStyle>
            <a:lvl1pPr>
              <a:defRPr>
                <a:latin typeface="Eaton Medium" panose="02000503040000020004" pitchFamily="50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4998720"/>
            <a:ext cx="8534400" cy="847301"/>
          </a:xfrm>
        </p:spPr>
        <p:txBody>
          <a:bodyPr/>
          <a:lstStyle>
            <a:lvl1pPr marL="0" indent="0">
              <a:buFontTx/>
              <a:buNone/>
              <a:defRPr sz="2133">
                <a:solidFill>
                  <a:srgbClr val="0067C6"/>
                </a:solidFill>
                <a:latin typeface="Eaton Medium" panose="02000503040000020004" pitchFamily="50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0" y="-1"/>
            <a:ext cx="12192000" cy="3595868"/>
          </a:xfrm>
          <a:prstGeom prst="rect">
            <a:avLst/>
          </a:prstGeom>
          <a:noFill/>
          <a:ln>
            <a:solidFill>
              <a:srgbClr val="B2B2B2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</a:pPr>
            <a:endParaRPr kumimoji="0" lang="en-US" sz="21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42" y="5969001"/>
            <a:ext cx="1940359" cy="64295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1E838A-448F-41CE-A0A6-EFA46F469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61120" y="4999568"/>
            <a:ext cx="2926080" cy="818641"/>
          </a:xfrm>
        </p:spPr>
        <p:txBody>
          <a:bodyPr>
            <a:normAutofit/>
          </a:bodyPr>
          <a:lstStyle>
            <a:lvl1pPr marL="0" indent="0">
              <a:buNone/>
              <a:defRPr lang="en-US" sz="2133" b="0" dirty="0">
                <a:solidFill>
                  <a:srgbClr val="0067C6"/>
                </a:solidFill>
                <a:latin typeface="Eaton Medium" panose="0200050304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Eaton group or COE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653633-150C-4D26-8178-C30014B0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A03DE-A7A9-4FBC-9F54-E373587E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CD1A8-397E-4968-8DA7-8CC945FF1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02189"/>
      </p:ext>
    </p:extLst>
  </p:cSld>
  <p:clrMapOvr>
    <a:masterClrMapping/>
  </p:clrMapOvr>
  <p:transition spd="med">
    <p:wipe dir="d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pactfu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08000" y="0"/>
            <a:ext cx="11684000" cy="5715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</a:pPr>
            <a:endParaRPr kumimoji="0" lang="en-US" sz="213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6172201"/>
            <a:ext cx="1432359" cy="47462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7C58D-BD6F-47A4-BEC7-5855AFFC22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92637"/>
            <a:ext cx="4114800" cy="36618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9B1EC-59D5-4E9A-9E83-75EF95553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72372" y="6392637"/>
            <a:ext cx="707109" cy="366183"/>
          </a:xfrm>
        </p:spPr>
        <p:txBody>
          <a:bodyPr/>
          <a:lstStyle/>
          <a:p>
            <a:fld id="{8F7CD1A8-397E-4968-8DA7-8CC945FF1E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A70015D-0AB5-49F7-8F95-014AEE6CE39C}"/>
              </a:ext>
            </a:extLst>
          </p:cNvPr>
          <p:cNvSpPr txBox="1">
            <a:spLocks/>
          </p:cNvSpPr>
          <p:nvPr/>
        </p:nvSpPr>
        <p:spPr>
          <a:xfrm>
            <a:off x="9753600" y="6392637"/>
            <a:ext cx="12192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algn="ctr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067"/>
              <a:t>PROCOE</a:t>
            </a:r>
            <a:endParaRPr lang="en-US" sz="1067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156704"/>
      </p:ext>
    </p:extLst>
  </p:cSld>
  <p:clrMapOvr>
    <a:masterClrMapping/>
  </p:clrMapOvr>
  <p:transition spd="med">
    <p:wipe dir="d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26260"/>
            <a:ext cx="115824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57803AD-6F6D-4BFE-9678-AC1167D48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7209"/>
            <a:ext cx="11582400" cy="584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4536226-0A7B-4583-AA09-A329EB431EB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609601"/>
            <a:ext cx="11582400" cy="400049"/>
          </a:xfrm>
        </p:spPr>
        <p:txBody>
          <a:bodyPr>
            <a:noAutofit/>
          </a:bodyPr>
          <a:lstStyle>
            <a:lvl1pPr marL="0" indent="0">
              <a:buNone/>
              <a:defRPr sz="2667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Add action-oriented statement interpreting slide content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7027F-3B78-44B9-A5A5-02D9CB6E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5A725-51F8-4330-871A-3B7FF403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CD1A8-397E-4968-8DA7-8CC945FF1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16228"/>
      </p:ext>
    </p:extLst>
  </p:cSld>
  <p:clrMapOvr>
    <a:masterClrMapping/>
  </p:clrMapOvr>
  <p:transition spd="med">
    <p:wipe dir="d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" y="1295399"/>
            <a:ext cx="5852160" cy="4876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240" y="1295399"/>
            <a:ext cx="5852160" cy="4876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7AEA2E-3FBF-4B1E-96DD-DB3F42A8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7209"/>
            <a:ext cx="11582400" cy="584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BB70CB82-1E37-43B4-8756-0F98515CCE7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609601"/>
            <a:ext cx="11582400" cy="400049"/>
          </a:xfrm>
        </p:spPr>
        <p:txBody>
          <a:bodyPr>
            <a:noAutofit/>
          </a:bodyPr>
          <a:lstStyle>
            <a:lvl1pPr marL="0" indent="0">
              <a:buNone/>
              <a:defRPr sz="2667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Add action-oriented statement interpreting slide content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F2A5A8-DDF7-4309-985C-56FC5A97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52156-62F3-482E-8255-5FE8EAE5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CD1A8-397E-4968-8DA7-8CC945FF1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76604"/>
      </p:ext>
    </p:extLst>
  </p:cSld>
  <p:clrMapOvr>
    <a:masterClrMapping/>
  </p:clrMapOvr>
  <p:transition spd="med">
    <p:wipe dir="d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7209"/>
            <a:ext cx="11582400" cy="5841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295399"/>
            <a:ext cx="5852160" cy="4998720"/>
          </a:xfrm>
        </p:spPr>
        <p:txBody>
          <a:bodyPr/>
          <a:lstStyle>
            <a:lvl1pPr marL="609585" indent="-609585"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197600" y="1295400"/>
            <a:ext cx="585216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6197600" y="3835403"/>
            <a:ext cx="585216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7016695C-9DB1-4C89-996C-A8D13CC9A36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4800" y="567812"/>
            <a:ext cx="11582400" cy="400049"/>
          </a:xfrm>
        </p:spPr>
        <p:txBody>
          <a:bodyPr>
            <a:noAutofit/>
          </a:bodyPr>
          <a:lstStyle>
            <a:lvl1pPr marL="0" indent="0">
              <a:buNone/>
              <a:defRPr sz="2667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Add action-oriented statement interpreting slide content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2B748-D855-48B4-A5FE-21EB0B4795C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226476-C00C-430A-AB08-0928FBA93B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7CD1A8-397E-4968-8DA7-8CC945FF1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94042"/>
      </p:ext>
    </p:extLst>
  </p:cSld>
  <p:clrMapOvr>
    <a:masterClrMapping/>
  </p:clrMapOvr>
  <p:transition spd="med">
    <p:wipe dir="d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7209"/>
            <a:ext cx="11582400" cy="5841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304800" y="2209800"/>
            <a:ext cx="11582400" cy="390144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1397000"/>
            <a:ext cx="11582400" cy="609600"/>
          </a:xfrm>
        </p:spPr>
        <p:txBody>
          <a:bodyPr/>
          <a:lstStyle>
            <a:lvl1pPr marL="0" indent="0">
              <a:buNone/>
              <a:defRPr sz="3200" b="1"/>
            </a:lvl1pPr>
            <a:lvl5pPr marL="243833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9ABFFAC3-9D63-4D4B-B377-546A2998C57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04800" y="567812"/>
            <a:ext cx="11582400" cy="400049"/>
          </a:xfrm>
        </p:spPr>
        <p:txBody>
          <a:bodyPr>
            <a:noAutofit/>
          </a:bodyPr>
          <a:lstStyle>
            <a:lvl1pPr marL="0" indent="0">
              <a:buNone/>
              <a:defRPr sz="2667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Add action-oriented statement interpreting slide 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E15227-2CDD-4AC2-8335-7BACBD3FD7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0E3A23-975F-499F-A6EE-C7956A1E2E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7CD1A8-397E-4968-8DA7-8CC945FF1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32275"/>
      </p:ext>
    </p:extLst>
  </p:cSld>
  <p:clrMapOvr>
    <a:masterClrMapping/>
  </p:clrMapOvr>
  <p:transition spd="med">
    <p:wipe dir="d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7209"/>
            <a:ext cx="11582400" cy="5841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74F827AF-D4FD-4CC0-ACA6-10509763E77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561257"/>
            <a:ext cx="11582400" cy="400049"/>
          </a:xfrm>
        </p:spPr>
        <p:txBody>
          <a:bodyPr>
            <a:noAutofit/>
          </a:bodyPr>
          <a:lstStyle>
            <a:lvl1pPr marL="0" indent="0">
              <a:buNone/>
              <a:defRPr sz="2667">
                <a:solidFill>
                  <a:srgbClr val="00B0F0"/>
                </a:solidFill>
              </a:defRPr>
            </a:lvl1pPr>
          </a:lstStyle>
          <a:p>
            <a:pPr lvl="0"/>
            <a:r>
              <a:rPr lang="en-US"/>
              <a:t>Add action-oriented statement interpreting slide content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6621A-0B5F-4079-8CAA-9E40D2B7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360A-94FB-4040-A875-D6330B263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CD1A8-397E-4968-8DA7-8CC945FF1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2432"/>
      </p:ext>
    </p:extLst>
  </p:cSld>
  <p:clrMapOvr>
    <a:masterClrMapping/>
  </p:clrMapOvr>
  <p:transition spd="med">
    <p:wipe dir="d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Questions">
            <a:extLst>
              <a:ext uri="{FF2B5EF4-FFF2-40B4-BE49-F238E27FC236}">
                <a16:creationId xmlns:a16="http://schemas.microsoft.com/office/drawing/2014/main" id="{F79E4296-A283-42FD-86BB-F32A054A7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8115" y="431798"/>
            <a:ext cx="5355772" cy="53557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FFFB73B-11AE-432D-B275-3A04E25091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658" y="5927774"/>
            <a:ext cx="9840687" cy="5841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434183064"/>
      </p:ext>
    </p:extLst>
  </p:cSld>
  <p:clrMapOvr>
    <a:masterClrMapping/>
  </p:clrMapOvr>
  <p:transition spd="med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611310"/>
      </p:ext>
    </p:extLst>
  </p:cSld>
  <p:clrMapOvr>
    <a:masterClrMapping/>
  </p:clrMapOvr>
  <p:transition spd="med">
    <p:wipe dir="d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255763" y="2612569"/>
            <a:ext cx="7680476" cy="1166585"/>
          </a:xfrm>
        </p:spPr>
        <p:txBody>
          <a:bodyPr anchor="ctr"/>
          <a:lstStyle>
            <a:lvl1pPr algn="ctr"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APPENDIX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42" y="5969001"/>
            <a:ext cx="1940359" cy="6429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EB291-64D6-4331-B14A-37BD4E259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39418"/>
            <a:ext cx="4114800" cy="36618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310EC-060C-4F05-BAB9-90E2D6865C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72372" y="6339418"/>
            <a:ext cx="707109" cy="366183"/>
          </a:xfrm>
        </p:spPr>
        <p:txBody>
          <a:bodyPr/>
          <a:lstStyle/>
          <a:p>
            <a:fld id="{8F7CD1A8-397E-4968-8DA7-8CC945FF1E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54B2146-4468-46E3-98F6-26136289F4E1}"/>
              </a:ext>
            </a:extLst>
          </p:cNvPr>
          <p:cNvSpPr txBox="1">
            <a:spLocks/>
          </p:cNvSpPr>
          <p:nvPr/>
        </p:nvSpPr>
        <p:spPr>
          <a:xfrm>
            <a:off x="8610600" y="6339418"/>
            <a:ext cx="24384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algn="ctr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r>
              <a:rPr lang="en-US" sz="1333"/>
              <a:t>PROCOE</a:t>
            </a:r>
            <a:endParaRPr 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993251"/>
      </p:ext>
    </p:extLst>
  </p:cSld>
  <p:clrMapOvr>
    <a:masterClrMapping/>
  </p:clrMapOvr>
  <p:transition spd="med">
    <p:wipe dir="d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794" y="2340413"/>
            <a:ext cx="6570415" cy="21771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FFFB73B-11AE-432D-B275-3A04E25091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5658" y="5797145"/>
            <a:ext cx="9840687" cy="5841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Thank you for participating !!!</a:t>
            </a:r>
          </a:p>
        </p:txBody>
      </p:sp>
    </p:spTree>
    <p:extLst>
      <p:ext uri="{BB962C8B-B14F-4D97-AF65-F5344CB8AC3E}">
        <p14:creationId xmlns:p14="http://schemas.microsoft.com/office/powerpoint/2010/main" val="3503425422"/>
      </p:ext>
    </p:extLst>
  </p:cSld>
  <p:clrMapOvr>
    <a:masterClrMapping/>
  </p:clrMapOvr>
  <p:transition spd="med">
    <p:wipe dir="d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11FF9-AE61-4516-A729-7EA3D2EB89D5}"/>
              </a:ext>
            </a:extLst>
          </p:cNvPr>
          <p:cNvSpPr txBox="1"/>
          <p:nvPr/>
        </p:nvSpPr>
        <p:spPr>
          <a:xfrm>
            <a:off x="10820400" y="6553202"/>
            <a:ext cx="1066800" cy="20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PROCOE</a:t>
            </a:r>
          </a:p>
        </p:txBody>
      </p:sp>
    </p:spTree>
    <p:extLst>
      <p:ext uri="{BB962C8B-B14F-4D97-AF65-F5344CB8AC3E}">
        <p14:creationId xmlns:p14="http://schemas.microsoft.com/office/powerpoint/2010/main" val="4247381994"/>
      </p:ext>
    </p:extLst>
  </p:cSld>
  <p:clrMapOvr>
    <a:masterClrMapping/>
  </p:clrMapOvr>
  <p:transition spd="med">
    <p:wipe dir="d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2505856" y="727200"/>
            <a:ext cx="720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3989" y="586423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title style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11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326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2489813" y="727200"/>
            <a:ext cx="72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8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404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36000" y="1368000"/>
            <a:ext cx="5520000" cy="414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4200"/>
              </a:lnSpc>
              <a:defRPr sz="36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3989" y="586423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11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074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36000" y="1368000"/>
            <a:ext cx="5520000" cy="414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4200"/>
              </a:lnSpc>
              <a:defRPr sz="36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15164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opyright"/>
          <p:cNvSpPr txBox="1"/>
          <p:nvPr userDrawn="1"/>
        </p:nvSpPr>
        <p:spPr>
          <a:xfrm>
            <a:off x="501648" y="6477000"/>
            <a:ext cx="5355168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001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4067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5184" y="6477001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Presentation title</a:t>
            </a:r>
            <a:br>
              <a:rPr lang="en-US" sz="650" noProof="0">
                <a:solidFill>
                  <a:schemeClr val="bg1"/>
                </a:solidFill>
              </a:rPr>
            </a:br>
            <a:r>
              <a:rPr lang="en-US" sz="650" noProof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14" name="Copyright"/>
          <p:cNvSpPr txBox="1"/>
          <p:nvPr userDrawn="1"/>
        </p:nvSpPr>
        <p:spPr>
          <a:xfrm>
            <a:off x="501648" y="6477000"/>
            <a:ext cx="5355168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65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501648" y="6477000"/>
            <a:ext cx="5355168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83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829097"/>
      </p:ext>
    </p:extLst>
  </p:cSld>
  <p:clrMapOvr>
    <a:masterClrMapping/>
  </p:clrMapOvr>
  <p:transition spd="med">
    <p:wipe dir="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501648" y="6477000"/>
            <a:ext cx="5355168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011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501648" y="6477000"/>
            <a:ext cx="5355168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875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092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2" y="1628775"/>
            <a:ext cx="915236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501648" y="6477000"/>
            <a:ext cx="5355168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6115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7200"/>
            <a:ext cx="9277349" cy="4759584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501648" y="6477000"/>
            <a:ext cx="5355168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23814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501648" y="6477000"/>
            <a:ext cx="5355168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77683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501648" y="6477000"/>
            <a:ext cx="5355168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30728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tx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404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9277349" cy="4716463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tabLst>
                <a:tab pos="6729413" algn="r"/>
              </a:tabLst>
              <a:defRPr/>
            </a:lvl1pPr>
            <a:lvl2pPr marL="127000" indent="-127000">
              <a:tabLst>
                <a:tab pos="6729413" algn="r"/>
              </a:tabLst>
              <a:defRPr/>
            </a:lvl2pPr>
            <a:lvl3pPr marL="279400" indent="-127000">
              <a:tabLst>
                <a:tab pos="6729413" algn="r"/>
              </a:tabLst>
              <a:defRPr/>
            </a:lvl3pPr>
            <a:lvl4pPr marL="431800" indent="-127000">
              <a:tabLst>
                <a:tab pos="6729413" algn="r"/>
              </a:tabLst>
              <a:defRPr/>
            </a:lvl4pPr>
            <a:lvl5pPr marL="584200" indent="-127000">
              <a:tabLst>
                <a:tab pos="5029200" algn="r"/>
              </a:tabLst>
              <a:defRPr baseline="0"/>
            </a:lvl5pPr>
            <a:lvl6pPr>
              <a:tabLst>
                <a:tab pos="6729413" algn="r"/>
              </a:tabLst>
              <a:defRPr/>
            </a:lvl6pPr>
            <a:lvl7pPr>
              <a:tabLst>
                <a:tab pos="6729413" algn="r"/>
              </a:tabLst>
              <a:defRPr/>
            </a:lvl7pPr>
            <a:lvl8pPr>
              <a:tabLst>
                <a:tab pos="6729413" algn="r"/>
              </a:tabLst>
              <a:defRPr/>
            </a:lvl8pPr>
            <a:lvl9pPr>
              <a:tabLst>
                <a:tab pos="6729413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2" y="317500"/>
            <a:ext cx="11180232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285406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1"/>
            <a:ext cx="11188700" cy="69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50351" y="1701801"/>
            <a:ext cx="6240000" cy="467995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4456429" cy="4716463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3530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04165"/>
      </p:ext>
    </p:extLst>
  </p:cSld>
  <p:clrMapOvr>
    <a:masterClrMapping/>
  </p:clrMapOvr>
  <p:transition spd="med">
    <p:wipe dir="d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6985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574521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38504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700213"/>
            <a:ext cx="11165416" cy="46789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6663981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1652" y="2052000"/>
            <a:ext cx="11188699" cy="4069013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2" y="1665289"/>
            <a:ext cx="11188699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31674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4000" y="2051999"/>
            <a:ext cx="3549549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0" y="1665289"/>
            <a:ext cx="3562351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03184" y="2051999"/>
            <a:ext cx="3561616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303185" y="1665289"/>
            <a:ext cx="3561615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26397" y="2051999"/>
            <a:ext cx="3563953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126396" y="1659145"/>
            <a:ext cx="3563955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77633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20266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20266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425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5305580" cy="471646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83999" y="1665289"/>
            <a:ext cx="5306351" cy="471646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462931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501652" y="1665289"/>
            <a:ext cx="5355165" cy="4455725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1" y="2125013"/>
            <a:ext cx="5349129" cy="3996000"/>
          </a:xfr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3" y="1665288"/>
            <a:ext cx="5349128" cy="4206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2332336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25099" y="2125013"/>
            <a:ext cx="5608320" cy="3996000"/>
          </a:xfr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2" y="1665288"/>
            <a:ext cx="5349129" cy="4206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354313" y="2125013"/>
            <a:ext cx="5608320" cy="3996000"/>
          </a:xfr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1649" y="1665288"/>
            <a:ext cx="5339064" cy="4206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876284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2" y="317500"/>
            <a:ext cx="1118869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4431857" cy="4716463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50349" y="1700214"/>
            <a:ext cx="6240000" cy="4681537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071969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53468"/>
      </p:ext>
    </p:extLst>
  </p:cSld>
  <p:clrMapOvr>
    <a:masterClrMapping/>
  </p:clrMapOvr>
  <p:transition spd="med">
    <p:wipe dir="d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188700" cy="334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577882" y="1658680"/>
            <a:ext cx="4112468" cy="4723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01651" y="1665288"/>
            <a:ext cx="6506348" cy="4716462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2" y="651600"/>
            <a:ext cx="1118869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3143093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3341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01649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27216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783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78351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1649" y="3108509"/>
            <a:ext cx="2706624" cy="3264408"/>
          </a:xfrm>
        </p:spPr>
        <p:txBody>
          <a:bodyPr/>
          <a:lstStyle>
            <a:lvl1pPr marL="0" indent="0" algn="l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Tx/>
              <a:buNone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70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94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42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lang="en-US" sz="1200" b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62660" y="3108509"/>
            <a:ext cx="2706624" cy="3264408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  <a:lvl3pPr>
              <a:defRPr lang="en-US" b="0" noProof="0" smtClean="0"/>
            </a:lvl3pPr>
            <a:lvl4pPr>
              <a:defRPr lang="en-US" b="0" noProof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2155" y="3108509"/>
            <a:ext cx="2706624" cy="3264408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993167" y="3108509"/>
            <a:ext cx="2706624" cy="3264408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  <a:lvl3pPr>
              <a:defRPr lang="en-US" b="0" noProof="0" smtClean="0"/>
            </a:lvl3pPr>
            <a:lvl4pPr>
              <a:defRPr lang="en-US" b="0" noProof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77861373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3341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04000" y="1707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24085" y="1700213"/>
            <a:ext cx="5475067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504000" y="4065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224085" y="4065173"/>
            <a:ext cx="547506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504000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24085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504000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24085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683483" y="1880213"/>
            <a:ext cx="3288000" cy="1944000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lang="en-US" noProof="0" dirty="0" smtClean="0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lang="en-US" noProof="0" dirty="0" smtClean="0"/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396560" y="1880213"/>
            <a:ext cx="3291840" cy="1944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683483" y="4256213"/>
            <a:ext cx="3288000" cy="1944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396560" y="4256213"/>
            <a:ext cx="3291840" cy="1944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39392344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1651" y="1700214"/>
            <a:ext cx="36576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40265" y="1700214"/>
            <a:ext cx="36576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70957" y="1700214"/>
            <a:ext cx="36576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501651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0959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40265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8766288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2470092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3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7231303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9280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09280" y="1705378"/>
            <a:ext cx="5462016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246195" y="1705378"/>
            <a:ext cx="5462016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4050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09280" y="424968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246195" y="424968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  <a:lvl3pPr>
              <a:defRPr lang="en-US" b="0" noProof="0" smtClean="0"/>
            </a:lvl3pPr>
            <a:lvl4pPr>
              <a:defRPr lang="en-US" b="0" noProof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09280" y="4103518"/>
            <a:ext cx="54620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246195" y="4103518"/>
            <a:ext cx="54620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31915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64051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975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1090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170820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327289" y="1705968"/>
            <a:ext cx="354787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504000" y="1700214"/>
            <a:ext cx="3547872" cy="59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50577" y="1705968"/>
            <a:ext cx="354787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327289" y="1851441"/>
            <a:ext cx="3547872" cy="3845754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4000" y="1851441"/>
            <a:ext cx="3547872" cy="3845754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150577" y="1851441"/>
            <a:ext cx="3547872" cy="3845754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9667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096836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8279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2557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4161079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0" y="317500"/>
            <a:ext cx="11188701" cy="3701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00752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9584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5168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87695"/>
            <a:ext cx="111887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5184" y="6477001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Presentation title</a:t>
            </a:r>
            <a:br>
              <a:rPr lang="en-US" sz="650" noProof="0">
                <a:solidFill>
                  <a:schemeClr val="bg1"/>
                </a:solidFill>
              </a:rPr>
            </a:br>
            <a:r>
              <a:rPr lang="en-US" sz="650" noProof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14" name="Copyright"/>
          <p:cNvSpPr txBox="1"/>
          <p:nvPr userDrawn="1"/>
        </p:nvSpPr>
        <p:spPr>
          <a:xfrm>
            <a:off x="501648" y="6477000"/>
            <a:ext cx="5355168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080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104.xml"/><Relationship Id="rId47" Type="http://schemas.openxmlformats.org/officeDocument/2006/relationships/theme" Target="../theme/theme6.xml"/><Relationship Id="rId50" Type="http://schemas.openxmlformats.org/officeDocument/2006/relationships/tags" Target="../tags/tag2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40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49" Type="http://schemas.openxmlformats.org/officeDocument/2006/relationships/tags" Target="../tags/tag1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106.xml"/><Relationship Id="rId52" Type="http://schemas.openxmlformats.org/officeDocument/2006/relationships/image" Target="../media/image13.emf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43" Type="http://schemas.openxmlformats.org/officeDocument/2006/relationships/slideLayout" Target="../slideLayouts/slideLayout105.xml"/><Relationship Id="rId48" Type="http://schemas.openxmlformats.org/officeDocument/2006/relationships/vmlDrawing" Target="../drawings/vmlDrawing1.vml"/><Relationship Id="rId8" Type="http://schemas.openxmlformats.org/officeDocument/2006/relationships/slideLayout" Target="../slideLayouts/slideLayout70.xml"/><Relationship Id="rId51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9717" y="1552576"/>
            <a:ext cx="10564283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0" y="1133475"/>
            <a:ext cx="12192000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133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17600" y="0"/>
            <a:ext cx="105664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1029" name="Rectangle 35"/>
          <p:cNvSpPr>
            <a:spLocks noChangeArrowheads="1"/>
          </p:cNvSpPr>
          <p:nvPr/>
        </p:nvSpPr>
        <p:spPr bwMode="auto">
          <a:xfrm>
            <a:off x="8940800" y="6553200"/>
            <a:ext cx="2844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>
              <a:lnSpc>
                <a:spcPct val="100000"/>
              </a:lnSpc>
              <a:spcBef>
                <a:spcPct val="0"/>
              </a:spcBef>
              <a:buClrTx/>
            </a:pPr>
            <a:fld id="{C78DD03F-5FCD-4541-9234-E0C91E933645}" type="slidenum">
              <a:rPr lang="en-US" sz="1200">
                <a:solidFill>
                  <a:srgbClr val="0C86F4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</a:pPr>
              <a:t>‹#›</a:t>
            </a:fld>
            <a:endParaRPr lang="en-US" sz="1200">
              <a:solidFill>
                <a:srgbClr val="0C86F4"/>
              </a:solidFill>
            </a:endParaRPr>
          </a:p>
        </p:txBody>
      </p:sp>
      <p:pic>
        <p:nvPicPr>
          <p:cNvPr id="8" name="Picture 39" descr="Eaton - white background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50" y="6305549"/>
            <a:ext cx="1227551" cy="55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FD5664E7-804D-45E4-BEA3-9FDA1CCA28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76800" y="6538915"/>
            <a:ext cx="1555234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Char char="©"/>
              <a:defRPr/>
            </a:pPr>
            <a:r>
              <a:rPr lang="en-US" sz="700"/>
              <a:t> 2019 Eaton. All rights reserved.</a:t>
            </a:r>
            <a:r>
              <a:rPr lang="en-US" sz="7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369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wipe dir="d"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5pPr>
      <a:lvl6pPr marL="6095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6pPr>
      <a:lvl7pPr marL="12191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7pPr>
      <a:lvl8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8pPr>
      <a:lvl9pPr marL="24383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9pPr>
    </p:titleStyle>
    <p:bodyStyle>
      <a:lvl1pPr marL="457189" indent="-457189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67C6"/>
        </a:buClr>
        <a:buChar char="•"/>
        <a:defRPr sz="3733">
          <a:solidFill>
            <a:srgbClr val="292929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67C6"/>
        </a:buClr>
        <a:buChar char="•"/>
        <a:defRPr sz="3200">
          <a:solidFill>
            <a:srgbClr val="292929"/>
          </a:solidFill>
          <a:latin typeface="+mn-lt"/>
        </a:defRPr>
      </a:lvl2pPr>
      <a:lvl3pPr marL="1523962" indent="-304792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67C6"/>
        </a:buClr>
        <a:buChar char="•"/>
        <a:defRPr sz="2667">
          <a:solidFill>
            <a:srgbClr val="292929"/>
          </a:solidFill>
          <a:latin typeface="+mn-lt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67C6"/>
        </a:buClr>
        <a:buChar char="•"/>
        <a:defRPr sz="2667">
          <a:solidFill>
            <a:srgbClr val="292929"/>
          </a:solidFill>
          <a:latin typeface="+mn-lt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2560"/>
            <a:ext cx="10972800" cy="8366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2042" y="1092200"/>
            <a:ext cx="10960359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2A62CB-A42E-470E-A301-EA6420987B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57E4D-5494-4F2B-B441-FAB0C9844ACB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2" y="6197655"/>
            <a:ext cx="1432359" cy="474628"/>
          </a:xfrm>
          <a:prstGeom prst="rect">
            <a:avLst/>
          </a:prstGeom>
        </p:spPr>
      </p:pic>
      <p:sp>
        <p:nvSpPr>
          <p:cNvPr id="8" name="Text Box 36">
            <a:extLst>
              <a:ext uri="{FF2B5EF4-FFF2-40B4-BE49-F238E27FC236}">
                <a16:creationId xmlns:a16="http://schemas.microsoft.com/office/drawing/2014/main" id="{B17824FF-F083-4DB1-AA08-70947C354A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63927" y="6434968"/>
            <a:ext cx="2024913" cy="23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Char char="©"/>
              <a:defRPr/>
            </a:pPr>
            <a:r>
              <a:rPr lang="en-US" sz="933"/>
              <a:t> 2021 Eaton. All rights reserved.</a:t>
            </a:r>
            <a:r>
              <a:rPr lang="en-US" sz="933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44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3733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8339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20">
          <p15:clr>
            <a:srgbClr val="F26B43"/>
          </p15:clr>
        </p15:guide>
        <p15:guide id="2" pos="2880">
          <p15:clr>
            <a:srgbClr val="F26B43"/>
          </p15:clr>
        </p15:guide>
        <p15:guide id="4" pos="288">
          <p15:clr>
            <a:srgbClr val="F26B43"/>
          </p15:clr>
        </p15:guide>
        <p15:guide id="5" pos="336">
          <p15:clr>
            <a:srgbClr val="F26B43"/>
          </p15:clr>
        </p15:guide>
        <p15:guide id="6" pos="5472">
          <p15:clr>
            <a:srgbClr val="F26B43"/>
          </p15:clr>
        </p15:guide>
        <p15:guide id="7" orient="horz" pos="2532">
          <p15:clr>
            <a:srgbClr val="F26B43"/>
          </p15:clr>
        </p15:guide>
        <p15:guide id="8" orient="horz" pos="5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9717" y="1552577"/>
            <a:ext cx="10564283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0" y="1133475"/>
            <a:ext cx="12192000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133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17600" y="0"/>
            <a:ext cx="105664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1029" name="Rectangle 35"/>
          <p:cNvSpPr>
            <a:spLocks noChangeArrowheads="1"/>
          </p:cNvSpPr>
          <p:nvPr/>
        </p:nvSpPr>
        <p:spPr bwMode="auto">
          <a:xfrm>
            <a:off x="8940800" y="6553200"/>
            <a:ext cx="2844800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>
              <a:lnSpc>
                <a:spcPct val="100000"/>
              </a:lnSpc>
              <a:spcBef>
                <a:spcPct val="0"/>
              </a:spcBef>
              <a:buClrTx/>
            </a:pPr>
            <a:fld id="{43DBA627-09D6-4F6C-921A-2B5A1E4AADE1}" type="slidenum">
              <a:rPr lang="en-US" sz="1200">
                <a:solidFill>
                  <a:srgbClr val="0C86F4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</a:pPr>
              <a:t>‹#›</a:t>
            </a:fld>
            <a:endParaRPr lang="en-US" sz="1200">
              <a:solidFill>
                <a:srgbClr val="0C86F4"/>
              </a:solidFill>
            </a:endParaRPr>
          </a:p>
        </p:txBody>
      </p:sp>
      <p:sp>
        <p:nvSpPr>
          <p:cNvPr id="1030" name="Text Box 36"/>
          <p:cNvSpPr txBox="1">
            <a:spLocks noChangeArrowheads="1"/>
          </p:cNvSpPr>
          <p:nvPr/>
        </p:nvSpPr>
        <p:spPr bwMode="auto">
          <a:xfrm>
            <a:off x="4876801" y="6538913"/>
            <a:ext cx="2117887" cy="23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Char char="©"/>
              <a:defRPr/>
            </a:pPr>
            <a:r>
              <a:rPr lang="en-US" sz="933">
                <a:solidFill>
                  <a:srgbClr val="000000"/>
                </a:solidFill>
              </a:rPr>
              <a:t> 2019 Eaton. All Rights Reserved.</a:t>
            </a:r>
            <a:r>
              <a:rPr lang="en-US" sz="933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031" name="Picture 39" descr="Eaton - white background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"/>
          <a:stretch>
            <a:fillRect/>
          </a:stretch>
        </p:blipFill>
        <p:spPr bwMode="auto">
          <a:xfrm>
            <a:off x="1016000" y="6305549"/>
            <a:ext cx="1625600" cy="55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39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ransition spd="med">
    <p:wipe dir="d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5pPr>
      <a:lvl6pPr marL="609585" algn="l" rtl="0" fontAlgn="base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6pPr>
      <a:lvl7pPr marL="1219170" algn="l" rtl="0" fontAlgn="base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7pPr>
      <a:lvl8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8pPr>
      <a:lvl9pPr marL="2438339" algn="l" rtl="0" fontAlgn="base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9pPr>
    </p:titleStyle>
    <p:bodyStyle>
      <a:lvl1pPr marL="457189" indent="-457189" algn="l" rtl="0" eaLnBrk="0" fontAlgn="base" hangingPunct="0">
        <a:lnSpc>
          <a:spcPct val="110000"/>
        </a:lnSpc>
        <a:spcBef>
          <a:spcPts val="1600"/>
        </a:spcBef>
        <a:spcAft>
          <a:spcPct val="0"/>
        </a:spcAft>
        <a:buClr>
          <a:srgbClr val="0067C6"/>
        </a:buClr>
        <a:buChar char="•"/>
        <a:defRPr sz="3733">
          <a:solidFill>
            <a:srgbClr val="292929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lnSpc>
          <a:spcPct val="110000"/>
        </a:lnSpc>
        <a:spcBef>
          <a:spcPts val="1600"/>
        </a:spcBef>
        <a:spcAft>
          <a:spcPct val="0"/>
        </a:spcAft>
        <a:buClr>
          <a:srgbClr val="0067C6"/>
        </a:buClr>
        <a:buChar char="•"/>
        <a:defRPr sz="3200">
          <a:solidFill>
            <a:srgbClr val="292929"/>
          </a:solidFill>
          <a:latin typeface="+mn-lt"/>
        </a:defRPr>
      </a:lvl2pPr>
      <a:lvl3pPr marL="1523962" indent="-304792" algn="l" rtl="0" eaLnBrk="0" fontAlgn="base" hangingPunct="0">
        <a:lnSpc>
          <a:spcPct val="110000"/>
        </a:lnSpc>
        <a:spcBef>
          <a:spcPts val="1600"/>
        </a:spcBef>
        <a:spcAft>
          <a:spcPct val="0"/>
        </a:spcAft>
        <a:buClr>
          <a:srgbClr val="0067C6"/>
        </a:buClr>
        <a:buChar char="•"/>
        <a:defRPr sz="2667">
          <a:solidFill>
            <a:srgbClr val="292929"/>
          </a:solidFill>
          <a:latin typeface="+mn-lt"/>
        </a:defRPr>
      </a:lvl3pPr>
      <a:lvl4pPr marL="2133547" indent="-304792" algn="l" rtl="0" eaLnBrk="0" fontAlgn="base" hangingPunct="0">
        <a:spcBef>
          <a:spcPts val="1600"/>
        </a:spcBef>
        <a:spcAft>
          <a:spcPct val="0"/>
        </a:spcAft>
        <a:buClr>
          <a:srgbClr val="0067C6"/>
        </a:buClr>
        <a:buChar char="•"/>
        <a:defRPr sz="2667">
          <a:solidFill>
            <a:srgbClr val="292929"/>
          </a:solidFill>
          <a:latin typeface="+mn-lt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5pPr>
      <a:lvl6pPr marL="3352716" indent="-304792" algn="l" rtl="0" fontAlgn="base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6pPr>
      <a:lvl7pPr marL="3962301" indent="-304792" algn="l" rtl="0" fontAlgn="base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7pPr>
      <a:lvl8pPr marL="4571886" indent="-304792" algn="l" rtl="0" fontAlgn="base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8pPr>
      <a:lvl9pPr marL="5181470" indent="-304792" algn="l" rtl="0" fontAlgn="base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A5047-1C9F-4D42-947C-729365D50042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56D34-AED6-465C-A3BB-3C495A7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831327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832" indent="-207832" algn="l" defTabSz="831327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6" kern="1200">
          <a:solidFill>
            <a:schemeClr val="tx1"/>
          </a:solidFill>
          <a:latin typeface="+mn-lt"/>
          <a:ea typeface="+mn-ea"/>
          <a:cs typeface="+mn-cs"/>
        </a:defRPr>
      </a:lvl1pPr>
      <a:lvl2pPr marL="623495" indent="-207832" algn="l" defTabSz="831327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2" kern="1200">
          <a:solidFill>
            <a:schemeClr val="tx1"/>
          </a:solidFill>
          <a:latin typeface="+mn-lt"/>
          <a:ea typeface="+mn-ea"/>
          <a:cs typeface="+mn-cs"/>
        </a:defRPr>
      </a:lvl2pPr>
      <a:lvl3pPr marL="1039158" indent="-207832" algn="l" defTabSz="831327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8" kern="1200">
          <a:solidFill>
            <a:schemeClr val="tx1"/>
          </a:solidFill>
          <a:latin typeface="+mn-lt"/>
          <a:ea typeface="+mn-ea"/>
          <a:cs typeface="+mn-cs"/>
        </a:defRPr>
      </a:lvl3pPr>
      <a:lvl4pPr marL="1454822" indent="-207832" algn="l" defTabSz="831327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4pPr>
      <a:lvl5pPr marL="1870485" indent="-207832" algn="l" defTabSz="831327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5pPr>
      <a:lvl6pPr marL="2286149" indent="-207832" algn="l" defTabSz="831327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6pPr>
      <a:lvl7pPr marL="2701812" indent="-207832" algn="l" defTabSz="831327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7pPr>
      <a:lvl8pPr marL="3117475" indent="-207832" algn="l" defTabSz="831327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8pPr>
      <a:lvl9pPr marL="3533139" indent="-207832" algn="l" defTabSz="831327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327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1pPr>
      <a:lvl2pPr marL="415663" algn="l" defTabSz="831327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2pPr>
      <a:lvl3pPr marL="831327" algn="l" defTabSz="831327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3pPr>
      <a:lvl4pPr marL="1246990" algn="l" defTabSz="831327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4pPr>
      <a:lvl5pPr marL="1662654" algn="l" defTabSz="831327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5pPr>
      <a:lvl6pPr marL="2078317" algn="l" defTabSz="831327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6pPr>
      <a:lvl7pPr marL="2493980" algn="l" defTabSz="831327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7pPr>
      <a:lvl8pPr marL="2909644" algn="l" defTabSz="831327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8pPr>
      <a:lvl9pPr marL="3325307" algn="l" defTabSz="831327" rtl="0" eaLnBrk="1" latinLnBrk="0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95399"/>
            <a:ext cx="11582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>
            <a:off x="0" y="1123315"/>
            <a:ext cx="12192000" cy="0"/>
          </a:xfrm>
          <a:prstGeom prst="line">
            <a:avLst/>
          </a:prstGeom>
          <a:noFill/>
          <a:ln w="1270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133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8515"/>
            <a:ext cx="11582400" cy="5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3" y="6466390"/>
            <a:ext cx="1151253" cy="3616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4E8562-1E45-4129-B7F6-E197DDE6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71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49EDC0-AC7E-48B7-8C85-006169101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2372" y="6407151"/>
            <a:ext cx="707109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9EC5E9"/>
                </a:solidFill>
              </a:defRPr>
            </a:lvl1pPr>
          </a:lstStyle>
          <a:p>
            <a:fld id="{8F7CD1A8-397E-4968-8DA7-8CC945FF1E0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EDF46E7-38E0-438E-9D57-A9B275CF9D76}"/>
              </a:ext>
            </a:extLst>
          </p:cNvPr>
          <p:cNvSpPr txBox="1">
            <a:spLocks/>
          </p:cNvSpPr>
          <p:nvPr/>
        </p:nvSpPr>
        <p:spPr>
          <a:xfrm>
            <a:off x="8538025" y="6407151"/>
            <a:ext cx="24384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algn="ctr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r>
              <a:rPr lang="en-US" sz="1067"/>
              <a:t>PROCOE</a:t>
            </a:r>
            <a:r>
              <a:rPr lang="en-US" sz="1067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817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 spd="med">
    <p:wipe dir="d"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67C6"/>
          </a:solidFill>
          <a:latin typeface="Eaton Medium" panose="02000503040000020004" pitchFamily="50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5pPr>
      <a:lvl6pPr marL="6095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6pPr>
      <a:lvl7pPr marL="121917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7pPr>
      <a:lvl8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8pPr>
      <a:lvl9pPr marL="24383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>
          <a:solidFill>
            <a:srgbClr val="0067C6"/>
          </a:solidFill>
          <a:latin typeface="Arial" charset="0"/>
        </a:defRPr>
      </a:lvl9pPr>
    </p:titleStyle>
    <p:bodyStyle>
      <a:lvl1pPr marL="304792" indent="-304792" algn="l" rtl="0" eaLnBrk="1" fontAlgn="base" hangingPunct="1">
        <a:lnSpc>
          <a:spcPct val="110000"/>
        </a:lnSpc>
        <a:spcBef>
          <a:spcPts val="1600"/>
        </a:spcBef>
        <a:spcAft>
          <a:spcPct val="0"/>
        </a:spcAft>
        <a:buClr>
          <a:srgbClr val="0067C6"/>
        </a:buClr>
        <a:buFont typeface="Wingdings" panose="05000000000000000000" pitchFamily="2" charset="2"/>
        <a:buChar char="§"/>
        <a:defRPr sz="3733">
          <a:solidFill>
            <a:srgbClr val="292929"/>
          </a:solidFill>
          <a:latin typeface="+mn-lt"/>
          <a:ea typeface="+mn-ea"/>
          <a:cs typeface="+mn-cs"/>
        </a:defRPr>
      </a:lvl1pPr>
      <a:lvl2pPr marL="914377" indent="-304792" algn="l" rtl="0" eaLnBrk="1" fontAlgn="base" hangingPunct="1">
        <a:lnSpc>
          <a:spcPct val="110000"/>
        </a:lnSpc>
        <a:spcBef>
          <a:spcPts val="1600"/>
        </a:spcBef>
        <a:spcAft>
          <a:spcPct val="0"/>
        </a:spcAft>
        <a:buClr>
          <a:srgbClr val="0067C6"/>
        </a:buClr>
        <a:buFont typeface="Wingdings" panose="05000000000000000000" pitchFamily="2" charset="2"/>
        <a:buChar char="§"/>
        <a:defRPr sz="3200">
          <a:solidFill>
            <a:srgbClr val="292929"/>
          </a:solidFill>
          <a:latin typeface="+mn-lt"/>
        </a:defRPr>
      </a:lvl2pPr>
      <a:lvl3pPr marL="1449881" indent="-230712" algn="l" rtl="0" eaLnBrk="1" fontAlgn="base" hangingPunct="1">
        <a:lnSpc>
          <a:spcPct val="110000"/>
        </a:lnSpc>
        <a:spcBef>
          <a:spcPts val="1600"/>
        </a:spcBef>
        <a:spcAft>
          <a:spcPct val="0"/>
        </a:spcAft>
        <a:buClr>
          <a:srgbClr val="0067C6"/>
        </a:buClr>
        <a:buFont typeface="Wingdings" panose="05000000000000000000" pitchFamily="2" charset="2"/>
        <a:buChar char="§"/>
        <a:defRPr sz="2667">
          <a:solidFill>
            <a:srgbClr val="292929"/>
          </a:solidFill>
          <a:latin typeface="+mn-lt"/>
        </a:defRPr>
      </a:lvl3pPr>
      <a:lvl4pPr marL="2059466" indent="-230712" algn="l" rtl="0" eaLnBrk="1" fontAlgn="base" hangingPunct="1">
        <a:spcBef>
          <a:spcPts val="1600"/>
        </a:spcBef>
        <a:spcAft>
          <a:spcPct val="0"/>
        </a:spcAft>
        <a:buClr>
          <a:srgbClr val="0067C6"/>
        </a:buClr>
        <a:buFont typeface="Wingdings" panose="05000000000000000000" pitchFamily="2" charset="2"/>
        <a:buChar char="§"/>
        <a:defRPr sz="2667">
          <a:solidFill>
            <a:srgbClr val="292929"/>
          </a:solidFill>
          <a:latin typeface="+mn-lt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5pPr>
      <a:lvl6pPr marL="3352716" indent="-304792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6pPr>
      <a:lvl7pPr marL="3962301" indent="-304792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7pPr>
      <a:lvl8pPr marL="4571886" indent="-304792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8pPr>
      <a:lvl9pPr marL="5181470" indent="-304792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65000"/>
        <a:buFont typeface="Monotype Sorts" pitchFamily="2" charset="2"/>
        <a:buChar char="l"/>
        <a:defRPr sz="2667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9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Folie" r:id="rId51" imgW="270" imgH="270" progId="TCLayout.ActiveDocument.1">
                  <p:embed/>
                </p:oleObj>
              </mc:Choice>
              <mc:Fallback>
                <p:oleObj name="think-cell Folie" r:id="rId51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50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6000"/>
              </a:lnSpc>
              <a:buFont typeface="Wingdings 2" pitchFamily="18" charset="2"/>
              <a:buNone/>
            </a:pPr>
            <a:endParaRPr lang="en-US" sz="2000" b="0" i="0" baseline="0">
              <a:solidFill>
                <a:schemeClr val="bg1"/>
              </a:solidFill>
              <a:latin typeface="Verdana" panose="020B0604030504040204" pitchFamily="34" charset="0"/>
              <a:ea typeface="+mj-ea"/>
              <a:cs typeface="+mj-cs"/>
              <a:sym typeface="Verdana" panose="020B060403050404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692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8" name="Copyright"/>
          <p:cNvSpPr txBox="1"/>
          <p:nvPr userDrawn="1"/>
        </p:nvSpPr>
        <p:spPr>
          <a:xfrm>
            <a:off x="501649" y="6477000"/>
            <a:ext cx="5355168" cy="20126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914400" rtl="0" eaLnBrk="1" latinLnBrk="0" hangingPunct="1">
              <a:spcBef>
                <a:spcPts val="600"/>
              </a:spcBef>
              <a:buSzPct val="100000"/>
              <a:buFont typeface="Arial"/>
              <a:buNone/>
            </a:pPr>
            <a:r>
              <a:rPr lang="en-US" sz="650" b="0" noProof="0">
                <a:solidFill>
                  <a:schemeClr val="tx1"/>
                </a:solidFill>
                <a:latin typeface="+mn-lt"/>
              </a:rPr>
              <a:t>Copyright © 2020 Deloitte Development LLC. All rights reserved.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89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382377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99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79851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4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237">
          <p15:clr>
            <a:srgbClr val="F26B43"/>
          </p15:clr>
        </p15:guide>
        <p15:guide id="5" pos="5523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00">
          <p15:clr>
            <a:srgbClr val="F26B43"/>
          </p15:clr>
        </p15:guide>
        <p15:guide id="8" orient="horz" pos="4080">
          <p15:clr>
            <a:srgbClr val="F26B43"/>
          </p15:clr>
        </p15:guide>
        <p15:guide id="10" pos="3721">
          <p15:clr>
            <a:srgbClr val="F26B43"/>
          </p15:clr>
        </p15:guide>
        <p15:guide id="11" orient="horz" pos="236">
          <p15:clr>
            <a:srgbClr val="F26B43"/>
          </p15:clr>
        </p15:guide>
        <p15:guide id="12" pos="1022">
          <p15:clr>
            <a:srgbClr val="F26B43"/>
          </p15:clr>
        </p15:guide>
        <p15:guide id="13" pos="1137">
          <p15:clr>
            <a:srgbClr val="F26B43"/>
          </p15:clr>
        </p15:guide>
        <p15:guide id="14" pos="1920">
          <p15:clr>
            <a:srgbClr val="F26B43"/>
          </p15:clr>
        </p15:guide>
        <p15:guide id="15" pos="2033">
          <p15:clr>
            <a:srgbClr val="F26B43"/>
          </p15:clr>
        </p15:guide>
        <p15:guide id="16" pos="4620">
          <p15:clr>
            <a:srgbClr val="F26B43"/>
          </p15:clr>
        </p15:guide>
        <p15:guide id="17" pos="2823">
          <p15:clr>
            <a:srgbClr val="F26B43"/>
          </p15:clr>
        </p15:guide>
        <p15:guide id="18" pos="2937">
          <p15:clr>
            <a:srgbClr val="F26B43"/>
          </p15:clr>
        </p15:guide>
        <p15:guide id="19" pos="2880">
          <p15:clr>
            <a:srgbClr val="F26B43"/>
          </p15:clr>
        </p15:guide>
        <p15:guide id="20" pos="4734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jpe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2.png"/><Relationship Id="rId11" Type="http://schemas.openxmlformats.org/officeDocument/2006/relationships/image" Target="../media/image58.png"/><Relationship Id="rId5" Type="http://schemas.openxmlformats.org/officeDocument/2006/relationships/image" Target="../media/image61.png"/><Relationship Id="rId1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57.png"/><Relationship Id="rId9" Type="http://schemas.openxmlformats.org/officeDocument/2006/relationships/image" Target="../media/image65.png"/><Relationship Id="rId14" Type="http://schemas.openxmlformats.org/officeDocument/2006/relationships/image" Target="../media/image7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18" Type="http://schemas.openxmlformats.org/officeDocument/2006/relationships/image" Target="../media/image43.jpeg"/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9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26.svg"/><Relationship Id="rId15" Type="http://schemas.openxmlformats.org/officeDocument/2006/relationships/image" Target="../media/image40.jpe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chart" Target="../charts/chart1.xm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chart" Target="../charts/chart2.xml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sv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7C15DAB-7E6B-41D8-9833-887222D8B72F}"/>
              </a:ext>
            </a:extLst>
          </p:cNvPr>
          <p:cNvGrpSpPr/>
          <p:nvPr/>
        </p:nvGrpSpPr>
        <p:grpSpPr>
          <a:xfrm>
            <a:off x="2994683" y="4693996"/>
            <a:ext cx="6418793" cy="1609027"/>
            <a:chOff x="3188644" y="4693381"/>
            <a:chExt cx="6418793" cy="1609027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C7E937C-E312-4CD3-94B2-23CC8B987F21}"/>
                </a:ext>
              </a:extLst>
            </p:cNvPr>
            <p:cNvSpPr/>
            <p:nvPr/>
          </p:nvSpPr>
          <p:spPr>
            <a:xfrm rot="16200000">
              <a:off x="7188790" y="3883762"/>
              <a:ext cx="1607921" cy="3229372"/>
            </a:xfrm>
            <a:custGeom>
              <a:avLst/>
              <a:gdLst>
                <a:gd name="connsiteX0" fmla="*/ 2699085 w 4672265"/>
                <a:gd name="connsiteY0" fmla="*/ 0 h 2346158"/>
                <a:gd name="connsiteX1" fmla="*/ 4672265 w 4672265"/>
                <a:gd name="connsiteY1" fmla="*/ 0 h 2346158"/>
                <a:gd name="connsiteX2" fmla="*/ 4672265 w 4672265"/>
                <a:gd name="connsiteY2" fmla="*/ 2346157 h 2346158"/>
                <a:gd name="connsiteX3" fmla="*/ 2703094 w 4672265"/>
                <a:gd name="connsiteY3" fmla="*/ 2346157 h 2346158"/>
                <a:gd name="connsiteX4" fmla="*/ 2703094 w 4672265"/>
                <a:gd name="connsiteY4" fmla="*/ 2346158 h 2346158"/>
                <a:gd name="connsiteX5" fmla="*/ 0 w 4672265"/>
                <a:gd name="connsiteY5" fmla="*/ 2346158 h 2346158"/>
                <a:gd name="connsiteX6" fmla="*/ 0 w 4672265"/>
                <a:gd name="connsiteY6" fmla="*/ 300790 h 2346158"/>
                <a:gd name="connsiteX7" fmla="*/ 2699085 w 4672265"/>
                <a:gd name="connsiteY7" fmla="*/ 300790 h 2346158"/>
                <a:gd name="connsiteX0" fmla="*/ 2699085 w 4672265"/>
                <a:gd name="connsiteY0" fmla="*/ 300790 h 2346158"/>
                <a:gd name="connsiteX1" fmla="*/ 4672265 w 4672265"/>
                <a:gd name="connsiteY1" fmla="*/ 0 h 2346158"/>
                <a:gd name="connsiteX2" fmla="*/ 4672265 w 4672265"/>
                <a:gd name="connsiteY2" fmla="*/ 2346157 h 2346158"/>
                <a:gd name="connsiteX3" fmla="*/ 2703094 w 4672265"/>
                <a:gd name="connsiteY3" fmla="*/ 2346157 h 2346158"/>
                <a:gd name="connsiteX4" fmla="*/ 2703094 w 4672265"/>
                <a:gd name="connsiteY4" fmla="*/ 2346158 h 2346158"/>
                <a:gd name="connsiteX5" fmla="*/ 0 w 4672265"/>
                <a:gd name="connsiteY5" fmla="*/ 2346158 h 2346158"/>
                <a:gd name="connsiteX6" fmla="*/ 0 w 4672265"/>
                <a:gd name="connsiteY6" fmla="*/ 300790 h 2346158"/>
                <a:gd name="connsiteX7" fmla="*/ 2699085 w 4672265"/>
                <a:gd name="connsiteY7" fmla="*/ 300790 h 2346158"/>
                <a:gd name="connsiteX0" fmla="*/ 2699085 w 4672265"/>
                <a:gd name="connsiteY0" fmla="*/ 300790 h 2346158"/>
                <a:gd name="connsiteX1" fmla="*/ 4672265 w 4672265"/>
                <a:gd name="connsiteY1" fmla="*/ 0 h 2346158"/>
                <a:gd name="connsiteX2" fmla="*/ 2703094 w 4672265"/>
                <a:gd name="connsiteY2" fmla="*/ 2346157 h 2346158"/>
                <a:gd name="connsiteX3" fmla="*/ 2703094 w 4672265"/>
                <a:gd name="connsiteY3" fmla="*/ 2346158 h 2346158"/>
                <a:gd name="connsiteX4" fmla="*/ 0 w 4672265"/>
                <a:gd name="connsiteY4" fmla="*/ 2346158 h 2346158"/>
                <a:gd name="connsiteX5" fmla="*/ 0 w 4672265"/>
                <a:gd name="connsiteY5" fmla="*/ 300790 h 2346158"/>
                <a:gd name="connsiteX6" fmla="*/ 2699085 w 4672265"/>
                <a:gd name="connsiteY6" fmla="*/ 300790 h 23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2265" h="2346158">
                  <a:moveTo>
                    <a:pt x="2699085" y="300790"/>
                  </a:moveTo>
                  <a:lnTo>
                    <a:pt x="4672265" y="0"/>
                  </a:lnTo>
                  <a:lnTo>
                    <a:pt x="2703094" y="2346157"/>
                  </a:lnTo>
                  <a:lnTo>
                    <a:pt x="2703094" y="2346158"/>
                  </a:lnTo>
                  <a:lnTo>
                    <a:pt x="0" y="2346158"/>
                  </a:lnTo>
                  <a:lnTo>
                    <a:pt x="0" y="300790"/>
                  </a:lnTo>
                  <a:lnTo>
                    <a:pt x="2699085" y="30079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A2B969">
                    <a:lumMod val="50000"/>
                  </a:srgbClr>
                </a:gs>
                <a:gs pos="27000">
                  <a:srgbClr val="A2B969">
                    <a:lumMod val="75000"/>
                  </a:srgbClr>
                </a:gs>
                <a:gs pos="50000">
                  <a:srgbClr val="A2B969"/>
                </a:gs>
              </a:gsLst>
              <a:path path="circle">
                <a:fillToRect l="100000" b="100000"/>
              </a:path>
              <a:tileRect t="-100000" r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F1E273C-4E94-470D-B22E-53385D64D0EA}"/>
                </a:ext>
              </a:extLst>
            </p:cNvPr>
            <p:cNvSpPr/>
            <p:nvPr/>
          </p:nvSpPr>
          <p:spPr>
            <a:xfrm rot="2114520" flipH="1">
              <a:off x="5937540" y="4827133"/>
              <a:ext cx="1024805" cy="1298607"/>
            </a:xfrm>
            <a:custGeom>
              <a:avLst/>
              <a:gdLst>
                <a:gd name="connsiteX0" fmla="*/ 2699085 w 4672265"/>
                <a:gd name="connsiteY0" fmla="*/ 0 h 2346158"/>
                <a:gd name="connsiteX1" fmla="*/ 4672265 w 4672265"/>
                <a:gd name="connsiteY1" fmla="*/ 0 h 2346158"/>
                <a:gd name="connsiteX2" fmla="*/ 4672265 w 4672265"/>
                <a:gd name="connsiteY2" fmla="*/ 2346157 h 2346158"/>
                <a:gd name="connsiteX3" fmla="*/ 2703094 w 4672265"/>
                <a:gd name="connsiteY3" fmla="*/ 2346157 h 2346158"/>
                <a:gd name="connsiteX4" fmla="*/ 2703094 w 4672265"/>
                <a:gd name="connsiteY4" fmla="*/ 2346158 h 2346158"/>
                <a:gd name="connsiteX5" fmla="*/ 0 w 4672265"/>
                <a:gd name="connsiteY5" fmla="*/ 2346158 h 2346158"/>
                <a:gd name="connsiteX6" fmla="*/ 0 w 4672265"/>
                <a:gd name="connsiteY6" fmla="*/ 300790 h 2346158"/>
                <a:gd name="connsiteX7" fmla="*/ 2699085 w 4672265"/>
                <a:gd name="connsiteY7" fmla="*/ 300790 h 2346158"/>
                <a:gd name="connsiteX0" fmla="*/ 2699085 w 4672265"/>
                <a:gd name="connsiteY0" fmla="*/ 300790 h 2346158"/>
                <a:gd name="connsiteX1" fmla="*/ 4672265 w 4672265"/>
                <a:gd name="connsiteY1" fmla="*/ 0 h 2346158"/>
                <a:gd name="connsiteX2" fmla="*/ 4672265 w 4672265"/>
                <a:gd name="connsiteY2" fmla="*/ 2346157 h 2346158"/>
                <a:gd name="connsiteX3" fmla="*/ 2703094 w 4672265"/>
                <a:gd name="connsiteY3" fmla="*/ 2346157 h 2346158"/>
                <a:gd name="connsiteX4" fmla="*/ 2703094 w 4672265"/>
                <a:gd name="connsiteY4" fmla="*/ 2346158 h 2346158"/>
                <a:gd name="connsiteX5" fmla="*/ 0 w 4672265"/>
                <a:gd name="connsiteY5" fmla="*/ 2346158 h 2346158"/>
                <a:gd name="connsiteX6" fmla="*/ 0 w 4672265"/>
                <a:gd name="connsiteY6" fmla="*/ 300790 h 2346158"/>
                <a:gd name="connsiteX7" fmla="*/ 2699085 w 4672265"/>
                <a:gd name="connsiteY7" fmla="*/ 300790 h 2346158"/>
                <a:gd name="connsiteX0" fmla="*/ 2699085 w 4672265"/>
                <a:gd name="connsiteY0" fmla="*/ 300790 h 2346158"/>
                <a:gd name="connsiteX1" fmla="*/ 4672265 w 4672265"/>
                <a:gd name="connsiteY1" fmla="*/ 0 h 2346158"/>
                <a:gd name="connsiteX2" fmla="*/ 2703094 w 4672265"/>
                <a:gd name="connsiteY2" fmla="*/ 2346157 h 2346158"/>
                <a:gd name="connsiteX3" fmla="*/ 2703094 w 4672265"/>
                <a:gd name="connsiteY3" fmla="*/ 2346158 h 2346158"/>
                <a:gd name="connsiteX4" fmla="*/ 0 w 4672265"/>
                <a:gd name="connsiteY4" fmla="*/ 2346158 h 2346158"/>
                <a:gd name="connsiteX5" fmla="*/ 0 w 4672265"/>
                <a:gd name="connsiteY5" fmla="*/ 300790 h 2346158"/>
                <a:gd name="connsiteX6" fmla="*/ 2699085 w 4672265"/>
                <a:gd name="connsiteY6" fmla="*/ 300790 h 23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2265" h="2346158">
                  <a:moveTo>
                    <a:pt x="2699085" y="300790"/>
                  </a:moveTo>
                  <a:lnTo>
                    <a:pt x="4672265" y="0"/>
                  </a:lnTo>
                  <a:lnTo>
                    <a:pt x="2703094" y="2346157"/>
                  </a:lnTo>
                  <a:lnTo>
                    <a:pt x="2703094" y="2346158"/>
                  </a:lnTo>
                  <a:lnTo>
                    <a:pt x="0" y="2346158"/>
                  </a:lnTo>
                  <a:lnTo>
                    <a:pt x="0" y="300790"/>
                  </a:lnTo>
                  <a:lnTo>
                    <a:pt x="2699085" y="30079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A2B969">
                    <a:lumMod val="50000"/>
                  </a:srgbClr>
                </a:gs>
                <a:gs pos="27000">
                  <a:srgbClr val="A2B969">
                    <a:lumMod val="75000"/>
                  </a:srgbClr>
                </a:gs>
                <a:gs pos="50000">
                  <a:srgbClr val="A2B969"/>
                </a:gs>
              </a:gsLst>
              <a:path path="circle">
                <a:fillToRect l="100000" b="100000"/>
              </a:path>
              <a:tileRect t="-100000" r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5BEF7A2-79C0-4FD5-AD0F-1A42B995C331}"/>
                </a:ext>
              </a:extLst>
            </p:cNvPr>
            <p:cNvSpPr/>
            <p:nvPr/>
          </p:nvSpPr>
          <p:spPr>
            <a:xfrm rot="5400000" flipH="1">
              <a:off x="3999369" y="3882656"/>
              <a:ext cx="1607921" cy="3229372"/>
            </a:xfrm>
            <a:custGeom>
              <a:avLst/>
              <a:gdLst>
                <a:gd name="connsiteX0" fmla="*/ 2699085 w 4672265"/>
                <a:gd name="connsiteY0" fmla="*/ 0 h 2346158"/>
                <a:gd name="connsiteX1" fmla="*/ 4672265 w 4672265"/>
                <a:gd name="connsiteY1" fmla="*/ 0 h 2346158"/>
                <a:gd name="connsiteX2" fmla="*/ 4672265 w 4672265"/>
                <a:gd name="connsiteY2" fmla="*/ 2346157 h 2346158"/>
                <a:gd name="connsiteX3" fmla="*/ 2703094 w 4672265"/>
                <a:gd name="connsiteY3" fmla="*/ 2346157 h 2346158"/>
                <a:gd name="connsiteX4" fmla="*/ 2703094 w 4672265"/>
                <a:gd name="connsiteY4" fmla="*/ 2346158 h 2346158"/>
                <a:gd name="connsiteX5" fmla="*/ 0 w 4672265"/>
                <a:gd name="connsiteY5" fmla="*/ 2346158 h 2346158"/>
                <a:gd name="connsiteX6" fmla="*/ 0 w 4672265"/>
                <a:gd name="connsiteY6" fmla="*/ 300790 h 2346158"/>
                <a:gd name="connsiteX7" fmla="*/ 2699085 w 4672265"/>
                <a:gd name="connsiteY7" fmla="*/ 300790 h 2346158"/>
                <a:gd name="connsiteX0" fmla="*/ 2699085 w 4672265"/>
                <a:gd name="connsiteY0" fmla="*/ 300790 h 2346158"/>
                <a:gd name="connsiteX1" fmla="*/ 4672265 w 4672265"/>
                <a:gd name="connsiteY1" fmla="*/ 0 h 2346158"/>
                <a:gd name="connsiteX2" fmla="*/ 4672265 w 4672265"/>
                <a:gd name="connsiteY2" fmla="*/ 2346157 h 2346158"/>
                <a:gd name="connsiteX3" fmla="*/ 2703094 w 4672265"/>
                <a:gd name="connsiteY3" fmla="*/ 2346157 h 2346158"/>
                <a:gd name="connsiteX4" fmla="*/ 2703094 w 4672265"/>
                <a:gd name="connsiteY4" fmla="*/ 2346158 h 2346158"/>
                <a:gd name="connsiteX5" fmla="*/ 0 w 4672265"/>
                <a:gd name="connsiteY5" fmla="*/ 2346158 h 2346158"/>
                <a:gd name="connsiteX6" fmla="*/ 0 w 4672265"/>
                <a:gd name="connsiteY6" fmla="*/ 300790 h 2346158"/>
                <a:gd name="connsiteX7" fmla="*/ 2699085 w 4672265"/>
                <a:gd name="connsiteY7" fmla="*/ 300790 h 2346158"/>
                <a:gd name="connsiteX0" fmla="*/ 2699085 w 4672265"/>
                <a:gd name="connsiteY0" fmla="*/ 300790 h 2346158"/>
                <a:gd name="connsiteX1" fmla="*/ 4672265 w 4672265"/>
                <a:gd name="connsiteY1" fmla="*/ 0 h 2346158"/>
                <a:gd name="connsiteX2" fmla="*/ 2703094 w 4672265"/>
                <a:gd name="connsiteY2" fmla="*/ 2346157 h 2346158"/>
                <a:gd name="connsiteX3" fmla="*/ 2703094 w 4672265"/>
                <a:gd name="connsiteY3" fmla="*/ 2346158 h 2346158"/>
                <a:gd name="connsiteX4" fmla="*/ 0 w 4672265"/>
                <a:gd name="connsiteY4" fmla="*/ 2346158 h 2346158"/>
                <a:gd name="connsiteX5" fmla="*/ 0 w 4672265"/>
                <a:gd name="connsiteY5" fmla="*/ 300790 h 2346158"/>
                <a:gd name="connsiteX6" fmla="*/ 2699085 w 4672265"/>
                <a:gd name="connsiteY6" fmla="*/ 300790 h 23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2265" h="2346158">
                  <a:moveTo>
                    <a:pt x="2699085" y="300790"/>
                  </a:moveTo>
                  <a:lnTo>
                    <a:pt x="4672265" y="0"/>
                  </a:lnTo>
                  <a:lnTo>
                    <a:pt x="2703094" y="2346157"/>
                  </a:lnTo>
                  <a:lnTo>
                    <a:pt x="2703094" y="2346158"/>
                  </a:lnTo>
                  <a:lnTo>
                    <a:pt x="0" y="2346158"/>
                  </a:lnTo>
                  <a:lnTo>
                    <a:pt x="0" y="300790"/>
                  </a:lnTo>
                  <a:lnTo>
                    <a:pt x="2699085" y="30079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A2B969">
                    <a:lumMod val="50000"/>
                  </a:srgbClr>
                </a:gs>
                <a:gs pos="27000">
                  <a:srgbClr val="A2B969">
                    <a:lumMod val="75000"/>
                  </a:srgbClr>
                </a:gs>
                <a:gs pos="50000">
                  <a:srgbClr val="A2B969"/>
                </a:gs>
              </a:gsLst>
              <a:path path="circle">
                <a:fillToRect l="100000" b="100000"/>
              </a:path>
              <a:tileRect t="-100000" r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464096B-B70E-475A-8FD0-96674E1B1199}"/>
                </a:ext>
              </a:extLst>
            </p:cNvPr>
            <p:cNvSpPr/>
            <p:nvPr/>
          </p:nvSpPr>
          <p:spPr>
            <a:xfrm rot="19485480">
              <a:off x="5832653" y="4847110"/>
              <a:ext cx="1024805" cy="1298607"/>
            </a:xfrm>
            <a:custGeom>
              <a:avLst/>
              <a:gdLst>
                <a:gd name="connsiteX0" fmla="*/ 2699085 w 4672265"/>
                <a:gd name="connsiteY0" fmla="*/ 0 h 2346158"/>
                <a:gd name="connsiteX1" fmla="*/ 4672265 w 4672265"/>
                <a:gd name="connsiteY1" fmla="*/ 0 h 2346158"/>
                <a:gd name="connsiteX2" fmla="*/ 4672265 w 4672265"/>
                <a:gd name="connsiteY2" fmla="*/ 2346157 h 2346158"/>
                <a:gd name="connsiteX3" fmla="*/ 2703094 w 4672265"/>
                <a:gd name="connsiteY3" fmla="*/ 2346157 h 2346158"/>
                <a:gd name="connsiteX4" fmla="*/ 2703094 w 4672265"/>
                <a:gd name="connsiteY4" fmla="*/ 2346158 h 2346158"/>
                <a:gd name="connsiteX5" fmla="*/ 0 w 4672265"/>
                <a:gd name="connsiteY5" fmla="*/ 2346158 h 2346158"/>
                <a:gd name="connsiteX6" fmla="*/ 0 w 4672265"/>
                <a:gd name="connsiteY6" fmla="*/ 300790 h 2346158"/>
                <a:gd name="connsiteX7" fmla="*/ 2699085 w 4672265"/>
                <a:gd name="connsiteY7" fmla="*/ 300790 h 2346158"/>
                <a:gd name="connsiteX0" fmla="*/ 2699085 w 4672265"/>
                <a:gd name="connsiteY0" fmla="*/ 300790 h 2346158"/>
                <a:gd name="connsiteX1" fmla="*/ 4672265 w 4672265"/>
                <a:gd name="connsiteY1" fmla="*/ 0 h 2346158"/>
                <a:gd name="connsiteX2" fmla="*/ 4672265 w 4672265"/>
                <a:gd name="connsiteY2" fmla="*/ 2346157 h 2346158"/>
                <a:gd name="connsiteX3" fmla="*/ 2703094 w 4672265"/>
                <a:gd name="connsiteY3" fmla="*/ 2346157 h 2346158"/>
                <a:gd name="connsiteX4" fmla="*/ 2703094 w 4672265"/>
                <a:gd name="connsiteY4" fmla="*/ 2346158 h 2346158"/>
                <a:gd name="connsiteX5" fmla="*/ 0 w 4672265"/>
                <a:gd name="connsiteY5" fmla="*/ 2346158 h 2346158"/>
                <a:gd name="connsiteX6" fmla="*/ 0 w 4672265"/>
                <a:gd name="connsiteY6" fmla="*/ 300790 h 2346158"/>
                <a:gd name="connsiteX7" fmla="*/ 2699085 w 4672265"/>
                <a:gd name="connsiteY7" fmla="*/ 300790 h 2346158"/>
                <a:gd name="connsiteX0" fmla="*/ 2699085 w 4672265"/>
                <a:gd name="connsiteY0" fmla="*/ 300790 h 2346158"/>
                <a:gd name="connsiteX1" fmla="*/ 4672265 w 4672265"/>
                <a:gd name="connsiteY1" fmla="*/ 0 h 2346158"/>
                <a:gd name="connsiteX2" fmla="*/ 2703094 w 4672265"/>
                <a:gd name="connsiteY2" fmla="*/ 2346157 h 2346158"/>
                <a:gd name="connsiteX3" fmla="*/ 2703094 w 4672265"/>
                <a:gd name="connsiteY3" fmla="*/ 2346158 h 2346158"/>
                <a:gd name="connsiteX4" fmla="*/ 0 w 4672265"/>
                <a:gd name="connsiteY4" fmla="*/ 2346158 h 2346158"/>
                <a:gd name="connsiteX5" fmla="*/ 0 w 4672265"/>
                <a:gd name="connsiteY5" fmla="*/ 300790 h 2346158"/>
                <a:gd name="connsiteX6" fmla="*/ 2699085 w 4672265"/>
                <a:gd name="connsiteY6" fmla="*/ 300790 h 2346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2265" h="2346158">
                  <a:moveTo>
                    <a:pt x="2699085" y="300790"/>
                  </a:moveTo>
                  <a:lnTo>
                    <a:pt x="4672265" y="0"/>
                  </a:lnTo>
                  <a:lnTo>
                    <a:pt x="2703094" y="2346157"/>
                  </a:lnTo>
                  <a:lnTo>
                    <a:pt x="2703094" y="2346158"/>
                  </a:lnTo>
                  <a:lnTo>
                    <a:pt x="0" y="2346158"/>
                  </a:lnTo>
                  <a:lnTo>
                    <a:pt x="0" y="300790"/>
                  </a:lnTo>
                  <a:lnTo>
                    <a:pt x="2699085" y="30079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A2B969">
                    <a:lumMod val="50000"/>
                  </a:srgbClr>
                </a:gs>
                <a:gs pos="27000">
                  <a:srgbClr val="A2B969">
                    <a:lumMod val="75000"/>
                  </a:srgbClr>
                </a:gs>
                <a:gs pos="50000">
                  <a:srgbClr val="A2B969"/>
                </a:gs>
              </a:gsLst>
              <a:path path="circle">
                <a:fillToRect l="100000" b="100000"/>
              </a:path>
              <a:tileRect t="-100000" r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5" name="Picture 12" descr="See the source image">
            <a:extLst>
              <a:ext uri="{FF2B5EF4-FFF2-40B4-BE49-F238E27FC236}">
                <a16:creationId xmlns:a16="http://schemas.microsoft.com/office/drawing/2014/main" id="{3CB9DD64-62A5-4253-B18E-74E9C6DE7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844" y="3286288"/>
            <a:ext cx="1408814" cy="140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264C6-6D59-4D37-9445-EC9146ED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SAP @ Eaton</a:t>
            </a:r>
            <a:br>
              <a:rPr lang="en-US" dirty="0"/>
            </a:br>
            <a:r>
              <a:rPr lang="en-US" sz="3200" dirty="0"/>
              <a:t>Landscape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2161254-565B-4506-A928-02D753E055E8}"/>
              </a:ext>
            </a:extLst>
          </p:cNvPr>
          <p:cNvSpPr/>
          <p:nvPr/>
        </p:nvSpPr>
        <p:spPr>
          <a:xfrm>
            <a:off x="6234764" y="1598805"/>
            <a:ext cx="4748462" cy="2346157"/>
          </a:xfrm>
          <a:custGeom>
            <a:avLst/>
            <a:gdLst>
              <a:gd name="connsiteX0" fmla="*/ 0 w 4748462"/>
              <a:gd name="connsiteY0" fmla="*/ 0 h 2346157"/>
              <a:gd name="connsiteX1" fmla="*/ 2045367 w 4748462"/>
              <a:gd name="connsiteY1" fmla="*/ 0 h 2346157"/>
              <a:gd name="connsiteX2" fmla="*/ 2045367 w 4748462"/>
              <a:gd name="connsiteY2" fmla="*/ 183643 h 2346157"/>
              <a:gd name="connsiteX3" fmla="*/ 2045368 w 4748462"/>
              <a:gd name="connsiteY3" fmla="*/ 183643 h 2346157"/>
              <a:gd name="connsiteX4" fmla="*/ 2045368 w 4748462"/>
              <a:gd name="connsiteY4" fmla="*/ 0 h 2346157"/>
              <a:gd name="connsiteX5" fmla="*/ 4748462 w 4748462"/>
              <a:gd name="connsiteY5" fmla="*/ 0 h 2346157"/>
              <a:gd name="connsiteX6" fmla="*/ 4748462 w 4748462"/>
              <a:gd name="connsiteY6" fmla="*/ 2045368 h 2346157"/>
              <a:gd name="connsiteX7" fmla="*/ 2045368 w 4748462"/>
              <a:gd name="connsiteY7" fmla="*/ 2045368 h 2346157"/>
              <a:gd name="connsiteX8" fmla="*/ 2045368 w 4748462"/>
              <a:gd name="connsiteY8" fmla="*/ 1836089 h 2346157"/>
              <a:gd name="connsiteX9" fmla="*/ 2045367 w 4748462"/>
              <a:gd name="connsiteY9" fmla="*/ 1836089 h 2346157"/>
              <a:gd name="connsiteX10" fmla="*/ 2045367 w 4748462"/>
              <a:gd name="connsiteY10" fmla="*/ 2346157 h 2346157"/>
              <a:gd name="connsiteX11" fmla="*/ 0 w 4748462"/>
              <a:gd name="connsiteY11" fmla="*/ 2346157 h 2346157"/>
              <a:gd name="connsiteX0" fmla="*/ 0 w 4748462"/>
              <a:gd name="connsiteY0" fmla="*/ 0 h 2346157"/>
              <a:gd name="connsiteX1" fmla="*/ 2045367 w 4748462"/>
              <a:gd name="connsiteY1" fmla="*/ 0 h 2346157"/>
              <a:gd name="connsiteX2" fmla="*/ 2045367 w 4748462"/>
              <a:gd name="connsiteY2" fmla="*/ 183643 h 2346157"/>
              <a:gd name="connsiteX3" fmla="*/ 2045368 w 4748462"/>
              <a:gd name="connsiteY3" fmla="*/ 183643 h 2346157"/>
              <a:gd name="connsiteX4" fmla="*/ 2045368 w 4748462"/>
              <a:gd name="connsiteY4" fmla="*/ 0 h 2346157"/>
              <a:gd name="connsiteX5" fmla="*/ 4748462 w 4748462"/>
              <a:gd name="connsiteY5" fmla="*/ 0 h 2346157"/>
              <a:gd name="connsiteX6" fmla="*/ 4748462 w 4748462"/>
              <a:gd name="connsiteY6" fmla="*/ 2045368 h 2346157"/>
              <a:gd name="connsiteX7" fmla="*/ 2045368 w 4748462"/>
              <a:gd name="connsiteY7" fmla="*/ 2045368 h 2346157"/>
              <a:gd name="connsiteX8" fmla="*/ 2045368 w 4748462"/>
              <a:gd name="connsiteY8" fmla="*/ 1836089 h 2346157"/>
              <a:gd name="connsiteX9" fmla="*/ 2045367 w 4748462"/>
              <a:gd name="connsiteY9" fmla="*/ 1836089 h 2346157"/>
              <a:gd name="connsiteX10" fmla="*/ 0 w 4748462"/>
              <a:gd name="connsiteY10" fmla="*/ 2346157 h 2346157"/>
              <a:gd name="connsiteX11" fmla="*/ 0 w 4748462"/>
              <a:gd name="connsiteY11" fmla="*/ 0 h 2346157"/>
              <a:gd name="connsiteX0" fmla="*/ 0 w 4748462"/>
              <a:gd name="connsiteY0" fmla="*/ 0 h 2346157"/>
              <a:gd name="connsiteX1" fmla="*/ 2045367 w 4748462"/>
              <a:gd name="connsiteY1" fmla="*/ 0 h 2346157"/>
              <a:gd name="connsiteX2" fmla="*/ 2045367 w 4748462"/>
              <a:gd name="connsiteY2" fmla="*/ 183643 h 2346157"/>
              <a:gd name="connsiteX3" fmla="*/ 2045368 w 4748462"/>
              <a:gd name="connsiteY3" fmla="*/ 183643 h 2346157"/>
              <a:gd name="connsiteX4" fmla="*/ 2045368 w 4748462"/>
              <a:gd name="connsiteY4" fmla="*/ 0 h 2346157"/>
              <a:gd name="connsiteX5" fmla="*/ 4748462 w 4748462"/>
              <a:gd name="connsiteY5" fmla="*/ 0 h 2346157"/>
              <a:gd name="connsiteX6" fmla="*/ 4748462 w 4748462"/>
              <a:gd name="connsiteY6" fmla="*/ 2045368 h 2346157"/>
              <a:gd name="connsiteX7" fmla="*/ 2045368 w 4748462"/>
              <a:gd name="connsiteY7" fmla="*/ 2045368 h 2346157"/>
              <a:gd name="connsiteX8" fmla="*/ 2045368 w 4748462"/>
              <a:gd name="connsiteY8" fmla="*/ 1836089 h 2346157"/>
              <a:gd name="connsiteX9" fmla="*/ 0 w 4748462"/>
              <a:gd name="connsiteY9" fmla="*/ 2346157 h 2346157"/>
              <a:gd name="connsiteX10" fmla="*/ 0 w 4748462"/>
              <a:gd name="connsiteY10" fmla="*/ 0 h 2346157"/>
              <a:gd name="connsiteX0" fmla="*/ 0 w 4748462"/>
              <a:gd name="connsiteY0" fmla="*/ 0 h 2346157"/>
              <a:gd name="connsiteX1" fmla="*/ 2045367 w 4748462"/>
              <a:gd name="connsiteY1" fmla="*/ 0 h 2346157"/>
              <a:gd name="connsiteX2" fmla="*/ 2045367 w 4748462"/>
              <a:gd name="connsiteY2" fmla="*/ 183643 h 2346157"/>
              <a:gd name="connsiteX3" fmla="*/ 2045368 w 4748462"/>
              <a:gd name="connsiteY3" fmla="*/ 183643 h 2346157"/>
              <a:gd name="connsiteX4" fmla="*/ 2045368 w 4748462"/>
              <a:gd name="connsiteY4" fmla="*/ 0 h 2346157"/>
              <a:gd name="connsiteX5" fmla="*/ 4748462 w 4748462"/>
              <a:gd name="connsiteY5" fmla="*/ 0 h 2346157"/>
              <a:gd name="connsiteX6" fmla="*/ 4748462 w 4748462"/>
              <a:gd name="connsiteY6" fmla="*/ 2045368 h 2346157"/>
              <a:gd name="connsiteX7" fmla="*/ 2045368 w 4748462"/>
              <a:gd name="connsiteY7" fmla="*/ 2045368 h 2346157"/>
              <a:gd name="connsiteX8" fmla="*/ 0 w 4748462"/>
              <a:gd name="connsiteY8" fmla="*/ 2346157 h 2346157"/>
              <a:gd name="connsiteX9" fmla="*/ 0 w 4748462"/>
              <a:gd name="connsiteY9" fmla="*/ 0 h 2346157"/>
              <a:gd name="connsiteX0" fmla="*/ 0 w 4748462"/>
              <a:gd name="connsiteY0" fmla="*/ 0 h 2346157"/>
              <a:gd name="connsiteX1" fmla="*/ 2045367 w 4748462"/>
              <a:gd name="connsiteY1" fmla="*/ 0 h 2346157"/>
              <a:gd name="connsiteX2" fmla="*/ 2045367 w 4748462"/>
              <a:gd name="connsiteY2" fmla="*/ 183643 h 2346157"/>
              <a:gd name="connsiteX3" fmla="*/ 2045368 w 4748462"/>
              <a:gd name="connsiteY3" fmla="*/ 0 h 2346157"/>
              <a:gd name="connsiteX4" fmla="*/ 4748462 w 4748462"/>
              <a:gd name="connsiteY4" fmla="*/ 0 h 2346157"/>
              <a:gd name="connsiteX5" fmla="*/ 4748462 w 4748462"/>
              <a:gd name="connsiteY5" fmla="*/ 2045368 h 2346157"/>
              <a:gd name="connsiteX6" fmla="*/ 2045368 w 4748462"/>
              <a:gd name="connsiteY6" fmla="*/ 2045368 h 2346157"/>
              <a:gd name="connsiteX7" fmla="*/ 0 w 4748462"/>
              <a:gd name="connsiteY7" fmla="*/ 2346157 h 2346157"/>
              <a:gd name="connsiteX8" fmla="*/ 0 w 4748462"/>
              <a:gd name="connsiteY8" fmla="*/ 0 h 2346157"/>
              <a:gd name="connsiteX0" fmla="*/ 0 w 4748462"/>
              <a:gd name="connsiteY0" fmla="*/ 0 h 2346157"/>
              <a:gd name="connsiteX1" fmla="*/ 2045367 w 4748462"/>
              <a:gd name="connsiteY1" fmla="*/ 0 h 2346157"/>
              <a:gd name="connsiteX2" fmla="*/ 2045368 w 4748462"/>
              <a:gd name="connsiteY2" fmla="*/ 0 h 2346157"/>
              <a:gd name="connsiteX3" fmla="*/ 4748462 w 4748462"/>
              <a:gd name="connsiteY3" fmla="*/ 0 h 2346157"/>
              <a:gd name="connsiteX4" fmla="*/ 4748462 w 4748462"/>
              <a:gd name="connsiteY4" fmla="*/ 2045368 h 2346157"/>
              <a:gd name="connsiteX5" fmla="*/ 2045368 w 4748462"/>
              <a:gd name="connsiteY5" fmla="*/ 2045368 h 2346157"/>
              <a:gd name="connsiteX6" fmla="*/ 0 w 4748462"/>
              <a:gd name="connsiteY6" fmla="*/ 2346157 h 2346157"/>
              <a:gd name="connsiteX7" fmla="*/ 0 w 4748462"/>
              <a:gd name="connsiteY7" fmla="*/ 0 h 2346157"/>
              <a:gd name="connsiteX0" fmla="*/ 0 w 4748462"/>
              <a:gd name="connsiteY0" fmla="*/ 0 h 2346157"/>
              <a:gd name="connsiteX1" fmla="*/ 2045367 w 4748462"/>
              <a:gd name="connsiteY1" fmla="*/ 0 h 2346157"/>
              <a:gd name="connsiteX2" fmla="*/ 4748462 w 4748462"/>
              <a:gd name="connsiteY2" fmla="*/ 0 h 2346157"/>
              <a:gd name="connsiteX3" fmla="*/ 4748462 w 4748462"/>
              <a:gd name="connsiteY3" fmla="*/ 2045368 h 2346157"/>
              <a:gd name="connsiteX4" fmla="*/ 2045368 w 4748462"/>
              <a:gd name="connsiteY4" fmla="*/ 2045368 h 2346157"/>
              <a:gd name="connsiteX5" fmla="*/ 0 w 4748462"/>
              <a:gd name="connsiteY5" fmla="*/ 2346157 h 2346157"/>
              <a:gd name="connsiteX6" fmla="*/ 0 w 4748462"/>
              <a:gd name="connsiteY6" fmla="*/ 0 h 2346157"/>
              <a:gd name="connsiteX0" fmla="*/ 0 w 4748462"/>
              <a:gd name="connsiteY0" fmla="*/ 2346157 h 2346157"/>
              <a:gd name="connsiteX1" fmla="*/ 2045367 w 4748462"/>
              <a:gd name="connsiteY1" fmla="*/ 0 h 2346157"/>
              <a:gd name="connsiteX2" fmla="*/ 4748462 w 4748462"/>
              <a:gd name="connsiteY2" fmla="*/ 0 h 2346157"/>
              <a:gd name="connsiteX3" fmla="*/ 4748462 w 4748462"/>
              <a:gd name="connsiteY3" fmla="*/ 2045368 h 2346157"/>
              <a:gd name="connsiteX4" fmla="*/ 2045368 w 4748462"/>
              <a:gd name="connsiteY4" fmla="*/ 2045368 h 2346157"/>
              <a:gd name="connsiteX5" fmla="*/ 0 w 4748462"/>
              <a:gd name="connsiteY5" fmla="*/ 2346157 h 23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8462" h="2346157">
                <a:moveTo>
                  <a:pt x="0" y="2346157"/>
                </a:moveTo>
                <a:lnTo>
                  <a:pt x="2045367" y="0"/>
                </a:lnTo>
                <a:lnTo>
                  <a:pt x="4748462" y="0"/>
                </a:lnTo>
                <a:lnTo>
                  <a:pt x="4748462" y="2045368"/>
                </a:lnTo>
                <a:lnTo>
                  <a:pt x="2045368" y="2045368"/>
                </a:lnTo>
                <a:lnTo>
                  <a:pt x="0" y="2346157"/>
                </a:lnTo>
                <a:close/>
              </a:path>
            </a:pathLst>
          </a:custGeom>
          <a:gradFill flip="none" rotWithShape="1">
            <a:gsLst>
              <a:gs pos="16000">
                <a:srgbClr val="4CC1EF">
                  <a:lumMod val="50000"/>
                </a:srgbClr>
              </a:gs>
              <a:gs pos="27000">
                <a:srgbClr val="4CC1EF">
                  <a:lumMod val="75000"/>
                </a:srgbClr>
              </a:gs>
              <a:gs pos="50000">
                <a:srgbClr val="4CC1EF"/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522A75F-C8B9-40EA-A1A0-A78C0C9F8862}"/>
              </a:ext>
            </a:extLst>
          </p:cNvPr>
          <p:cNvSpPr/>
          <p:nvPr/>
        </p:nvSpPr>
        <p:spPr>
          <a:xfrm>
            <a:off x="1562501" y="1598805"/>
            <a:ext cx="4672265" cy="2346157"/>
          </a:xfrm>
          <a:custGeom>
            <a:avLst/>
            <a:gdLst>
              <a:gd name="connsiteX0" fmla="*/ 0 w 4672265"/>
              <a:gd name="connsiteY0" fmla="*/ 0 h 2346157"/>
              <a:gd name="connsiteX1" fmla="*/ 2699085 w 4672265"/>
              <a:gd name="connsiteY1" fmla="*/ 0 h 2346157"/>
              <a:gd name="connsiteX2" fmla="*/ 2703094 w 4672265"/>
              <a:gd name="connsiteY2" fmla="*/ 0 h 2346157"/>
              <a:gd name="connsiteX3" fmla="*/ 4672265 w 4672265"/>
              <a:gd name="connsiteY3" fmla="*/ 0 h 2346157"/>
              <a:gd name="connsiteX4" fmla="*/ 4672265 w 4672265"/>
              <a:gd name="connsiteY4" fmla="*/ 2346157 h 2346157"/>
              <a:gd name="connsiteX5" fmla="*/ 2699085 w 4672265"/>
              <a:gd name="connsiteY5" fmla="*/ 2346157 h 2346157"/>
              <a:gd name="connsiteX6" fmla="*/ 2699085 w 4672265"/>
              <a:gd name="connsiteY6" fmla="*/ 2045368 h 2346157"/>
              <a:gd name="connsiteX7" fmla="*/ 0 w 4672265"/>
              <a:gd name="connsiteY7" fmla="*/ 2045368 h 2346157"/>
              <a:gd name="connsiteX0" fmla="*/ 0 w 4672265"/>
              <a:gd name="connsiteY0" fmla="*/ 0 h 2346157"/>
              <a:gd name="connsiteX1" fmla="*/ 2699085 w 4672265"/>
              <a:gd name="connsiteY1" fmla="*/ 0 h 2346157"/>
              <a:gd name="connsiteX2" fmla="*/ 2703094 w 4672265"/>
              <a:gd name="connsiteY2" fmla="*/ 0 h 2346157"/>
              <a:gd name="connsiteX3" fmla="*/ 4672265 w 4672265"/>
              <a:gd name="connsiteY3" fmla="*/ 2346157 h 2346157"/>
              <a:gd name="connsiteX4" fmla="*/ 2699085 w 4672265"/>
              <a:gd name="connsiteY4" fmla="*/ 2346157 h 2346157"/>
              <a:gd name="connsiteX5" fmla="*/ 2699085 w 4672265"/>
              <a:gd name="connsiteY5" fmla="*/ 2045368 h 2346157"/>
              <a:gd name="connsiteX6" fmla="*/ 0 w 4672265"/>
              <a:gd name="connsiteY6" fmla="*/ 2045368 h 2346157"/>
              <a:gd name="connsiteX7" fmla="*/ 0 w 4672265"/>
              <a:gd name="connsiteY7" fmla="*/ 0 h 2346157"/>
              <a:gd name="connsiteX0" fmla="*/ 0 w 4672265"/>
              <a:gd name="connsiteY0" fmla="*/ 0 h 2346157"/>
              <a:gd name="connsiteX1" fmla="*/ 2699085 w 4672265"/>
              <a:gd name="connsiteY1" fmla="*/ 0 h 2346157"/>
              <a:gd name="connsiteX2" fmla="*/ 2703094 w 4672265"/>
              <a:gd name="connsiteY2" fmla="*/ 0 h 2346157"/>
              <a:gd name="connsiteX3" fmla="*/ 4672265 w 4672265"/>
              <a:gd name="connsiteY3" fmla="*/ 2346157 h 2346157"/>
              <a:gd name="connsiteX4" fmla="*/ 2699085 w 4672265"/>
              <a:gd name="connsiteY4" fmla="*/ 2045368 h 2346157"/>
              <a:gd name="connsiteX5" fmla="*/ 0 w 4672265"/>
              <a:gd name="connsiteY5" fmla="*/ 2045368 h 2346157"/>
              <a:gd name="connsiteX6" fmla="*/ 0 w 4672265"/>
              <a:gd name="connsiteY6" fmla="*/ 0 h 23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2265" h="2346157">
                <a:moveTo>
                  <a:pt x="0" y="0"/>
                </a:moveTo>
                <a:lnTo>
                  <a:pt x="2699085" y="0"/>
                </a:lnTo>
                <a:lnTo>
                  <a:pt x="2703094" y="0"/>
                </a:lnTo>
                <a:lnTo>
                  <a:pt x="4672265" y="2346157"/>
                </a:lnTo>
                <a:lnTo>
                  <a:pt x="2699085" y="2045368"/>
                </a:lnTo>
                <a:lnTo>
                  <a:pt x="0" y="20453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6000">
                <a:srgbClr val="F7931F">
                  <a:lumMod val="50000"/>
                </a:srgbClr>
              </a:gs>
              <a:gs pos="27000">
                <a:srgbClr val="F7931F">
                  <a:lumMod val="75000"/>
                </a:srgbClr>
              </a:gs>
              <a:gs pos="50000">
                <a:srgbClr val="F7931F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434AEF-DD0F-4075-8128-D879233A7744}"/>
              </a:ext>
            </a:extLst>
          </p:cNvPr>
          <p:cNvSpPr/>
          <p:nvPr/>
        </p:nvSpPr>
        <p:spPr>
          <a:xfrm>
            <a:off x="531795" y="1598805"/>
            <a:ext cx="3733800" cy="2045368"/>
          </a:xfrm>
          <a:custGeom>
            <a:avLst/>
            <a:gdLst>
              <a:gd name="connsiteX0" fmla="*/ 1022684 w 3733800"/>
              <a:gd name="connsiteY0" fmla="*/ 0 h 2045368"/>
              <a:gd name="connsiteX1" fmla="*/ 1030706 w 3733800"/>
              <a:gd name="connsiteY1" fmla="*/ 405 h 2045368"/>
              <a:gd name="connsiteX2" fmla="*/ 1030706 w 3733800"/>
              <a:gd name="connsiteY2" fmla="*/ 0 h 2045368"/>
              <a:gd name="connsiteX3" fmla="*/ 3733800 w 3733800"/>
              <a:gd name="connsiteY3" fmla="*/ 0 h 2045368"/>
              <a:gd name="connsiteX4" fmla="*/ 3733800 w 3733800"/>
              <a:gd name="connsiteY4" fmla="*/ 2045368 h 2045368"/>
              <a:gd name="connsiteX5" fmla="*/ 1030706 w 3733800"/>
              <a:gd name="connsiteY5" fmla="*/ 2045368 h 2045368"/>
              <a:gd name="connsiteX6" fmla="*/ 1030706 w 3733800"/>
              <a:gd name="connsiteY6" fmla="*/ 2044963 h 2045368"/>
              <a:gd name="connsiteX7" fmla="*/ 1022684 w 3733800"/>
              <a:gd name="connsiteY7" fmla="*/ 2045368 h 2045368"/>
              <a:gd name="connsiteX8" fmla="*/ 0 w 3733800"/>
              <a:gd name="connsiteY8" fmla="*/ 1022684 h 2045368"/>
              <a:gd name="connsiteX9" fmla="*/ 1022684 w 3733800"/>
              <a:gd name="connsiteY9" fmla="*/ 0 h 204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33800" h="2045368">
                <a:moveTo>
                  <a:pt x="1022684" y="0"/>
                </a:moveTo>
                <a:lnTo>
                  <a:pt x="1030706" y="405"/>
                </a:lnTo>
                <a:lnTo>
                  <a:pt x="1030706" y="0"/>
                </a:lnTo>
                <a:lnTo>
                  <a:pt x="3733800" y="0"/>
                </a:lnTo>
                <a:lnTo>
                  <a:pt x="3733800" y="2045368"/>
                </a:lnTo>
                <a:lnTo>
                  <a:pt x="1030706" y="2045368"/>
                </a:lnTo>
                <a:lnTo>
                  <a:pt x="1030706" y="2044963"/>
                </a:lnTo>
                <a:lnTo>
                  <a:pt x="1022684" y="2045368"/>
                </a:lnTo>
                <a:cubicBezTo>
                  <a:pt x="457871" y="2045368"/>
                  <a:pt x="0" y="1587497"/>
                  <a:pt x="0" y="1022684"/>
                </a:cubicBezTo>
                <a:cubicBezTo>
                  <a:pt x="0" y="457871"/>
                  <a:pt x="457871" y="0"/>
                  <a:pt x="1022684" y="0"/>
                </a:cubicBezTo>
                <a:close/>
              </a:path>
            </a:pathLst>
          </a:custGeom>
          <a:solidFill>
            <a:srgbClr val="F793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18CB9EB-2C18-4BBC-B064-DF2C5F287859}"/>
              </a:ext>
            </a:extLst>
          </p:cNvPr>
          <p:cNvSpPr/>
          <p:nvPr/>
        </p:nvSpPr>
        <p:spPr>
          <a:xfrm>
            <a:off x="8280133" y="1598805"/>
            <a:ext cx="3649578" cy="2045368"/>
          </a:xfrm>
          <a:custGeom>
            <a:avLst/>
            <a:gdLst>
              <a:gd name="connsiteX0" fmla="*/ 0 w 3649578"/>
              <a:gd name="connsiteY0" fmla="*/ 0 h 2045368"/>
              <a:gd name="connsiteX1" fmla="*/ 2626894 w 3649578"/>
              <a:gd name="connsiteY1" fmla="*/ 0 h 2045368"/>
              <a:gd name="connsiteX2" fmla="*/ 2703094 w 3649578"/>
              <a:gd name="connsiteY2" fmla="*/ 0 h 2045368"/>
              <a:gd name="connsiteX3" fmla="*/ 2703094 w 3649578"/>
              <a:gd name="connsiteY3" fmla="*/ 3848 h 2045368"/>
              <a:gd name="connsiteX4" fmla="*/ 2731458 w 3649578"/>
              <a:gd name="connsiteY4" fmla="*/ 5280 h 2045368"/>
              <a:gd name="connsiteX5" fmla="*/ 3649578 w 3649578"/>
              <a:gd name="connsiteY5" fmla="*/ 1022684 h 2045368"/>
              <a:gd name="connsiteX6" fmla="*/ 2731458 w 3649578"/>
              <a:gd name="connsiteY6" fmla="*/ 2040088 h 2045368"/>
              <a:gd name="connsiteX7" fmla="*/ 2703094 w 3649578"/>
              <a:gd name="connsiteY7" fmla="*/ 2041520 h 2045368"/>
              <a:gd name="connsiteX8" fmla="*/ 2703094 w 3649578"/>
              <a:gd name="connsiteY8" fmla="*/ 2045368 h 2045368"/>
              <a:gd name="connsiteX9" fmla="*/ 2626894 w 3649578"/>
              <a:gd name="connsiteY9" fmla="*/ 2045368 h 2045368"/>
              <a:gd name="connsiteX10" fmla="*/ 0 w 3649578"/>
              <a:gd name="connsiteY10" fmla="*/ 2045368 h 204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49578" h="2045368">
                <a:moveTo>
                  <a:pt x="0" y="0"/>
                </a:moveTo>
                <a:lnTo>
                  <a:pt x="2626894" y="0"/>
                </a:lnTo>
                <a:lnTo>
                  <a:pt x="2703094" y="0"/>
                </a:lnTo>
                <a:lnTo>
                  <a:pt x="2703094" y="3848"/>
                </a:lnTo>
                <a:lnTo>
                  <a:pt x="2731458" y="5280"/>
                </a:lnTo>
                <a:cubicBezTo>
                  <a:pt x="3247152" y="57652"/>
                  <a:pt x="3649578" y="493172"/>
                  <a:pt x="3649578" y="1022684"/>
                </a:cubicBezTo>
                <a:cubicBezTo>
                  <a:pt x="3649578" y="1552196"/>
                  <a:pt x="3247152" y="1987717"/>
                  <a:pt x="2731458" y="2040088"/>
                </a:cubicBezTo>
                <a:lnTo>
                  <a:pt x="2703094" y="2041520"/>
                </a:lnTo>
                <a:lnTo>
                  <a:pt x="2703094" y="2045368"/>
                </a:lnTo>
                <a:lnTo>
                  <a:pt x="2626894" y="2045368"/>
                </a:lnTo>
                <a:lnTo>
                  <a:pt x="0" y="2045368"/>
                </a:lnTo>
                <a:close/>
              </a:path>
            </a:pathLst>
          </a:custGeom>
          <a:solidFill>
            <a:srgbClr val="4CC1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7F346D9-BA3D-4961-9469-C274F88BDAE9}"/>
              </a:ext>
            </a:extLst>
          </p:cNvPr>
          <p:cNvSpPr/>
          <p:nvPr/>
        </p:nvSpPr>
        <p:spPr>
          <a:xfrm>
            <a:off x="5208069" y="2922277"/>
            <a:ext cx="2045368" cy="2045368"/>
          </a:xfrm>
          <a:prstGeom prst="ellipse">
            <a:avLst/>
          </a:prstGeom>
          <a:solidFill>
            <a:sysClr val="window" lastClr="FFFFFF"/>
          </a:solidFill>
          <a:ln w="127000" cap="flat" cmpd="sng" algn="ctr">
            <a:solidFill>
              <a:srgbClr val="D3D3D3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Unity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B3412B9-2943-45BB-ABD9-ED669D59371A}"/>
              </a:ext>
            </a:extLst>
          </p:cNvPr>
          <p:cNvSpPr/>
          <p:nvPr/>
        </p:nvSpPr>
        <p:spPr>
          <a:xfrm>
            <a:off x="678957" y="2128003"/>
            <a:ext cx="957015" cy="957015"/>
          </a:xfrm>
          <a:prstGeom prst="ellipse">
            <a:avLst/>
          </a:prstGeom>
          <a:gradFill flip="none" rotWithShape="1">
            <a:gsLst>
              <a:gs pos="0">
                <a:srgbClr val="F7931F">
                  <a:lumMod val="50000"/>
                </a:srgbClr>
              </a:gs>
              <a:gs pos="48000">
                <a:srgbClr val="F7931F">
                  <a:lumMod val="75000"/>
                </a:srgbClr>
              </a:gs>
              <a:gs pos="100000">
                <a:srgbClr val="F7931F">
                  <a:lumMod val="40000"/>
                  <a:lumOff val="60000"/>
                </a:srgbClr>
              </a:gs>
            </a:gsLst>
            <a:lin ang="135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1F3AADF-55F9-4025-B8CE-55D363F45624}"/>
              </a:ext>
            </a:extLst>
          </p:cNvPr>
          <p:cNvSpPr/>
          <p:nvPr/>
        </p:nvSpPr>
        <p:spPr>
          <a:xfrm>
            <a:off x="10810220" y="2127593"/>
            <a:ext cx="957015" cy="957015"/>
          </a:xfrm>
          <a:prstGeom prst="ellipse">
            <a:avLst/>
          </a:prstGeom>
          <a:gradFill flip="none" rotWithShape="1">
            <a:gsLst>
              <a:gs pos="0">
                <a:srgbClr val="4CC1EF">
                  <a:lumMod val="50000"/>
                </a:srgbClr>
              </a:gs>
              <a:gs pos="48000">
                <a:srgbClr val="4CC1EF">
                  <a:lumMod val="75000"/>
                </a:srgbClr>
              </a:gs>
              <a:gs pos="100000">
                <a:srgbClr val="4CC1EF">
                  <a:lumMod val="40000"/>
                  <a:lumOff val="60000"/>
                </a:srgbClr>
              </a:gs>
            </a:gsLst>
            <a:lin ang="189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aphic 22" descr="Rocket">
            <a:extLst>
              <a:ext uri="{FF2B5EF4-FFF2-40B4-BE49-F238E27FC236}">
                <a16:creationId xmlns:a16="http://schemas.microsoft.com/office/drawing/2014/main" id="{E64C3AC1-DCA0-4582-9668-F21F1016E2D7}"/>
              </a:ext>
            </a:extLst>
          </p:cNvPr>
          <p:cNvGrpSpPr/>
          <p:nvPr/>
        </p:nvGrpSpPr>
        <p:grpSpPr>
          <a:xfrm>
            <a:off x="792679" y="2296820"/>
            <a:ext cx="627192" cy="627192"/>
            <a:chOff x="1106130" y="2090131"/>
            <a:chExt cx="627192" cy="627192"/>
          </a:xfrm>
          <a:solidFill>
            <a:sysClr val="window" lastClr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680D0C4-8AD6-462C-A9B7-1D0E3A64CF55}"/>
                </a:ext>
              </a:extLst>
            </p:cNvPr>
            <p:cNvSpPr/>
            <p:nvPr/>
          </p:nvSpPr>
          <p:spPr>
            <a:xfrm>
              <a:off x="1562804" y="2141551"/>
              <a:ext cx="119859" cy="115177"/>
            </a:xfrm>
            <a:custGeom>
              <a:avLst/>
              <a:gdLst>
                <a:gd name="connsiteX0" fmla="*/ 116945 w 119859"/>
                <a:gd name="connsiteY0" fmla="*/ 3459 h 115177"/>
                <a:gd name="connsiteX1" fmla="*/ 0 w 119859"/>
                <a:gd name="connsiteY1" fmla="*/ 17832 h 115177"/>
                <a:gd name="connsiteX2" fmla="*/ 53573 w 119859"/>
                <a:gd name="connsiteY2" fmla="*/ 60298 h 115177"/>
                <a:gd name="connsiteX3" fmla="*/ 96692 w 119859"/>
                <a:gd name="connsiteY3" fmla="*/ 115177 h 115177"/>
                <a:gd name="connsiteX4" fmla="*/ 116945 w 119859"/>
                <a:gd name="connsiteY4" fmla="*/ 3459 h 1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859" h="115177">
                  <a:moveTo>
                    <a:pt x="116945" y="3459"/>
                  </a:moveTo>
                  <a:cubicBezTo>
                    <a:pt x="107799" y="-5688"/>
                    <a:pt x="48999" y="4765"/>
                    <a:pt x="0" y="17832"/>
                  </a:cubicBezTo>
                  <a:cubicBezTo>
                    <a:pt x="17640" y="28285"/>
                    <a:pt x="35933" y="42658"/>
                    <a:pt x="53573" y="60298"/>
                  </a:cubicBezTo>
                  <a:cubicBezTo>
                    <a:pt x="71866" y="78591"/>
                    <a:pt x="86239" y="96884"/>
                    <a:pt x="96692" y="115177"/>
                  </a:cubicBezTo>
                  <a:cubicBezTo>
                    <a:pt x="109759" y="64871"/>
                    <a:pt x="126745" y="12605"/>
                    <a:pt x="116945" y="3459"/>
                  </a:cubicBezTo>
                  <a:close/>
                </a:path>
              </a:pathLst>
            </a:custGeom>
            <a:grpFill/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632E1C7-D8AC-42D3-9862-508FB911089D}"/>
                </a:ext>
              </a:extLst>
            </p:cNvPr>
            <p:cNvSpPr/>
            <p:nvPr/>
          </p:nvSpPr>
          <p:spPr>
            <a:xfrm>
              <a:off x="1156480" y="2321162"/>
              <a:ext cx="159367" cy="152430"/>
            </a:xfrm>
            <a:custGeom>
              <a:avLst/>
              <a:gdLst>
                <a:gd name="connsiteX0" fmla="*/ 159367 w 159367"/>
                <a:gd name="connsiteY0" fmla="*/ 10045 h 152430"/>
                <a:gd name="connsiteX1" fmla="*/ 137154 w 159367"/>
                <a:gd name="connsiteY1" fmla="*/ 1552 h 152430"/>
                <a:gd name="connsiteX2" fmla="*/ 111021 w 159367"/>
                <a:gd name="connsiteY2" fmla="*/ 6778 h 152430"/>
                <a:gd name="connsiteX3" fmla="*/ 7142 w 159367"/>
                <a:gd name="connsiteY3" fmla="*/ 110657 h 152430"/>
                <a:gd name="connsiteX4" fmla="*/ 29356 w 159367"/>
                <a:gd name="connsiteY4" fmla="*/ 151817 h 152430"/>
                <a:gd name="connsiteX5" fmla="*/ 116248 w 159367"/>
                <a:gd name="connsiteY5" fmla="*/ 132217 h 152430"/>
                <a:gd name="connsiteX6" fmla="*/ 159367 w 159367"/>
                <a:gd name="connsiteY6" fmla="*/ 10045 h 15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367" h="152430">
                  <a:moveTo>
                    <a:pt x="159367" y="10045"/>
                  </a:moveTo>
                  <a:lnTo>
                    <a:pt x="137154" y="1552"/>
                  </a:lnTo>
                  <a:cubicBezTo>
                    <a:pt x="128008" y="-1715"/>
                    <a:pt x="118208" y="245"/>
                    <a:pt x="111021" y="6778"/>
                  </a:cubicBezTo>
                  <a:lnTo>
                    <a:pt x="7142" y="110657"/>
                  </a:lnTo>
                  <a:cubicBezTo>
                    <a:pt x="-9844" y="127644"/>
                    <a:pt x="5836" y="157043"/>
                    <a:pt x="29356" y="151817"/>
                  </a:cubicBezTo>
                  <a:lnTo>
                    <a:pt x="116248" y="132217"/>
                  </a:lnTo>
                  <a:cubicBezTo>
                    <a:pt x="123434" y="99551"/>
                    <a:pt x="135194" y="55778"/>
                    <a:pt x="159367" y="10045"/>
                  </a:cubicBezTo>
                  <a:close/>
                </a:path>
              </a:pathLst>
            </a:custGeom>
            <a:grpFill/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11F29D5-165F-4F17-A87D-94AC19FB3D89}"/>
                </a:ext>
              </a:extLst>
            </p:cNvPr>
            <p:cNvSpPr/>
            <p:nvPr/>
          </p:nvSpPr>
          <p:spPr>
            <a:xfrm>
              <a:off x="1348541" y="2501725"/>
              <a:ext cx="152731" cy="164227"/>
            </a:xfrm>
            <a:custGeom>
              <a:avLst/>
              <a:gdLst>
                <a:gd name="connsiteX0" fmla="*/ 140437 w 152731"/>
                <a:gd name="connsiteY0" fmla="*/ 0 h 164227"/>
                <a:gd name="connsiteX1" fmla="*/ 20878 w 152731"/>
                <a:gd name="connsiteY1" fmla="*/ 41813 h 164227"/>
                <a:gd name="connsiteX2" fmla="*/ 625 w 152731"/>
                <a:gd name="connsiteY2" fmla="*/ 134585 h 164227"/>
                <a:gd name="connsiteX3" fmla="*/ 41785 w 152731"/>
                <a:gd name="connsiteY3" fmla="*/ 156798 h 164227"/>
                <a:gd name="connsiteX4" fmla="*/ 145664 w 152731"/>
                <a:gd name="connsiteY4" fmla="*/ 52919 h 164227"/>
                <a:gd name="connsiteX5" fmla="*/ 150890 w 152731"/>
                <a:gd name="connsiteY5" fmla="*/ 26786 h 164227"/>
                <a:gd name="connsiteX6" fmla="*/ 140437 w 152731"/>
                <a:gd name="connsiteY6" fmla="*/ 0 h 16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1" h="164227">
                  <a:moveTo>
                    <a:pt x="140437" y="0"/>
                  </a:moveTo>
                  <a:cubicBezTo>
                    <a:pt x="96664" y="22866"/>
                    <a:pt x="54851" y="35280"/>
                    <a:pt x="20878" y="41813"/>
                  </a:cubicBezTo>
                  <a:lnTo>
                    <a:pt x="625" y="134585"/>
                  </a:lnTo>
                  <a:cubicBezTo>
                    <a:pt x="-4601" y="158105"/>
                    <a:pt x="24145" y="174438"/>
                    <a:pt x="41785" y="156798"/>
                  </a:cubicBezTo>
                  <a:lnTo>
                    <a:pt x="145664" y="52919"/>
                  </a:lnTo>
                  <a:cubicBezTo>
                    <a:pt x="152197" y="46386"/>
                    <a:pt x="154810" y="35933"/>
                    <a:pt x="150890" y="26786"/>
                  </a:cubicBezTo>
                  <a:lnTo>
                    <a:pt x="140437" y="0"/>
                  </a:lnTo>
                  <a:close/>
                </a:path>
              </a:pathLst>
            </a:custGeom>
            <a:grpFill/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605C6C-5C61-42AE-AA92-74BC9A6D2CBC}"/>
                </a:ext>
              </a:extLst>
            </p:cNvPr>
            <p:cNvSpPr/>
            <p:nvPr/>
          </p:nvSpPr>
          <p:spPr>
            <a:xfrm>
              <a:off x="1295594" y="2171143"/>
              <a:ext cx="351488" cy="350835"/>
            </a:xfrm>
            <a:custGeom>
              <a:avLst/>
              <a:gdLst>
                <a:gd name="connsiteX0" fmla="*/ 231930 w 351488"/>
                <a:gd name="connsiteY0" fmla="*/ 0 h 350835"/>
                <a:gd name="connsiteX1" fmla="*/ 107145 w 351488"/>
                <a:gd name="connsiteY1" fmla="*/ 84932 h 350835"/>
                <a:gd name="connsiteX2" fmla="*/ 0 w 351488"/>
                <a:gd name="connsiteY2" fmla="*/ 310329 h 350835"/>
                <a:gd name="connsiteX3" fmla="*/ 40506 w 351488"/>
                <a:gd name="connsiteY3" fmla="*/ 350836 h 350835"/>
                <a:gd name="connsiteX4" fmla="*/ 266557 w 351488"/>
                <a:gd name="connsiteY4" fmla="*/ 244344 h 350835"/>
                <a:gd name="connsiteX5" fmla="*/ 351489 w 351488"/>
                <a:gd name="connsiteY5" fmla="*/ 120212 h 350835"/>
                <a:gd name="connsiteX6" fmla="*/ 301836 w 351488"/>
                <a:gd name="connsiteY6" fmla="*/ 48346 h 350835"/>
                <a:gd name="connsiteX7" fmla="*/ 231930 w 351488"/>
                <a:gd name="connsiteY7" fmla="*/ 0 h 350835"/>
                <a:gd name="connsiteX8" fmla="*/ 265250 w 351488"/>
                <a:gd name="connsiteY8" fmla="*/ 141118 h 350835"/>
                <a:gd name="connsiteX9" fmla="*/ 209717 w 351488"/>
                <a:gd name="connsiteY9" fmla="*/ 141118 h 350835"/>
                <a:gd name="connsiteX10" fmla="*/ 209717 w 351488"/>
                <a:gd name="connsiteY10" fmla="*/ 85586 h 350835"/>
                <a:gd name="connsiteX11" fmla="*/ 265250 w 351488"/>
                <a:gd name="connsiteY11" fmla="*/ 85586 h 350835"/>
                <a:gd name="connsiteX12" fmla="*/ 265250 w 351488"/>
                <a:gd name="connsiteY12" fmla="*/ 141118 h 3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1488" h="350835">
                  <a:moveTo>
                    <a:pt x="231930" y="0"/>
                  </a:moveTo>
                  <a:cubicBezTo>
                    <a:pt x="193384" y="15680"/>
                    <a:pt x="149611" y="42466"/>
                    <a:pt x="107145" y="84932"/>
                  </a:cubicBezTo>
                  <a:cubicBezTo>
                    <a:pt x="29400" y="162678"/>
                    <a:pt x="6533" y="256757"/>
                    <a:pt x="0" y="310329"/>
                  </a:cubicBezTo>
                  <a:lnTo>
                    <a:pt x="40506" y="350836"/>
                  </a:lnTo>
                  <a:cubicBezTo>
                    <a:pt x="94079" y="344302"/>
                    <a:pt x="188811" y="322089"/>
                    <a:pt x="266557" y="244344"/>
                  </a:cubicBezTo>
                  <a:cubicBezTo>
                    <a:pt x="309023" y="201877"/>
                    <a:pt x="335809" y="158758"/>
                    <a:pt x="351489" y="120212"/>
                  </a:cubicBezTo>
                  <a:cubicBezTo>
                    <a:pt x="342996" y="98652"/>
                    <a:pt x="326009" y="73172"/>
                    <a:pt x="301836" y="48346"/>
                  </a:cubicBezTo>
                  <a:cubicBezTo>
                    <a:pt x="278316" y="25480"/>
                    <a:pt x="253490" y="8493"/>
                    <a:pt x="231930" y="0"/>
                  </a:cubicBezTo>
                  <a:close/>
                  <a:moveTo>
                    <a:pt x="265250" y="141118"/>
                  </a:moveTo>
                  <a:cubicBezTo>
                    <a:pt x="250224" y="156145"/>
                    <a:pt x="225397" y="156145"/>
                    <a:pt x="209717" y="141118"/>
                  </a:cubicBezTo>
                  <a:cubicBezTo>
                    <a:pt x="194691" y="126092"/>
                    <a:pt x="194691" y="101265"/>
                    <a:pt x="209717" y="85586"/>
                  </a:cubicBezTo>
                  <a:cubicBezTo>
                    <a:pt x="224744" y="70559"/>
                    <a:pt x="249570" y="70559"/>
                    <a:pt x="265250" y="85586"/>
                  </a:cubicBezTo>
                  <a:cubicBezTo>
                    <a:pt x="280276" y="101265"/>
                    <a:pt x="280276" y="126092"/>
                    <a:pt x="265250" y="141118"/>
                  </a:cubicBezTo>
                  <a:close/>
                </a:path>
              </a:pathLst>
            </a:custGeom>
            <a:grpFill/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2331351-A0A9-46FB-B88B-A87209AAD8B1}"/>
                </a:ext>
              </a:extLst>
            </p:cNvPr>
            <p:cNvSpPr/>
            <p:nvPr/>
          </p:nvSpPr>
          <p:spPr>
            <a:xfrm>
              <a:off x="1218644" y="2505876"/>
              <a:ext cx="93051" cy="93244"/>
            </a:xfrm>
            <a:custGeom>
              <a:avLst/>
              <a:gdLst>
                <a:gd name="connsiteX0" fmla="*/ 76297 w 93051"/>
                <a:gd name="connsiteY0" fmla="*/ 16755 h 93244"/>
                <a:gd name="connsiteX1" fmla="*/ 45590 w 93051"/>
                <a:gd name="connsiteY1" fmla="*/ 10222 h 93244"/>
                <a:gd name="connsiteX2" fmla="*/ 1818 w 93051"/>
                <a:gd name="connsiteY2" fmla="*/ 91234 h 93244"/>
                <a:gd name="connsiteX3" fmla="*/ 82830 w 93051"/>
                <a:gd name="connsiteY3" fmla="*/ 47462 h 93244"/>
                <a:gd name="connsiteX4" fmla="*/ 76297 w 93051"/>
                <a:gd name="connsiteY4" fmla="*/ 16755 h 9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51" h="93244">
                  <a:moveTo>
                    <a:pt x="76297" y="16755"/>
                  </a:moveTo>
                  <a:cubicBezTo>
                    <a:pt x="65843" y="6302"/>
                    <a:pt x="67150" y="-11338"/>
                    <a:pt x="45590" y="10222"/>
                  </a:cubicBezTo>
                  <a:cubicBezTo>
                    <a:pt x="24031" y="31782"/>
                    <a:pt x="-7982" y="80781"/>
                    <a:pt x="1818" y="91234"/>
                  </a:cubicBezTo>
                  <a:cubicBezTo>
                    <a:pt x="12271" y="101687"/>
                    <a:pt x="61270" y="69021"/>
                    <a:pt x="82830" y="47462"/>
                  </a:cubicBezTo>
                  <a:cubicBezTo>
                    <a:pt x="104390" y="25248"/>
                    <a:pt x="86750" y="26555"/>
                    <a:pt x="76297" y="16755"/>
                  </a:cubicBezTo>
                  <a:close/>
                </a:path>
              </a:pathLst>
            </a:custGeom>
            <a:grpFill/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aphic 19" descr="Users">
            <a:extLst>
              <a:ext uri="{FF2B5EF4-FFF2-40B4-BE49-F238E27FC236}">
                <a16:creationId xmlns:a16="http://schemas.microsoft.com/office/drawing/2014/main" id="{CC06EF13-49F7-4ACE-96B0-AD00C637F645}"/>
              </a:ext>
            </a:extLst>
          </p:cNvPr>
          <p:cNvGrpSpPr/>
          <p:nvPr/>
        </p:nvGrpSpPr>
        <p:grpSpPr>
          <a:xfrm>
            <a:off x="11017177" y="2424512"/>
            <a:ext cx="548793" cy="342342"/>
            <a:chOff x="10497876" y="2232555"/>
            <a:chExt cx="548793" cy="342342"/>
          </a:xfrm>
          <a:solidFill>
            <a:sysClr val="window" lastClr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8E1FD13-204A-413F-8D0D-EF560E6FE8B9}"/>
                </a:ext>
              </a:extLst>
            </p:cNvPr>
            <p:cNvSpPr/>
            <p:nvPr/>
          </p:nvSpPr>
          <p:spPr>
            <a:xfrm>
              <a:off x="10556675" y="2232555"/>
              <a:ext cx="117598" cy="117598"/>
            </a:xfrm>
            <a:custGeom>
              <a:avLst/>
              <a:gdLst>
                <a:gd name="connsiteX0" fmla="*/ 117599 w 117598"/>
                <a:gd name="connsiteY0" fmla="*/ 58799 h 117598"/>
                <a:gd name="connsiteX1" fmla="*/ 58799 w 117598"/>
                <a:gd name="connsiteY1" fmla="*/ 117598 h 117598"/>
                <a:gd name="connsiteX2" fmla="*/ 0 w 117598"/>
                <a:gd name="connsiteY2" fmla="*/ 58799 h 117598"/>
                <a:gd name="connsiteX3" fmla="*/ 58799 w 117598"/>
                <a:gd name="connsiteY3" fmla="*/ 0 h 117598"/>
                <a:gd name="connsiteX4" fmla="*/ 117599 w 117598"/>
                <a:gd name="connsiteY4" fmla="*/ 58799 h 11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98" h="117598">
                  <a:moveTo>
                    <a:pt x="117599" y="58799"/>
                  </a:moveTo>
                  <a:cubicBezTo>
                    <a:pt x="117599" y="91273"/>
                    <a:pt x="91273" y="117598"/>
                    <a:pt x="58799" y="117598"/>
                  </a:cubicBezTo>
                  <a:cubicBezTo>
                    <a:pt x="26325" y="117598"/>
                    <a:pt x="0" y="91273"/>
                    <a:pt x="0" y="58799"/>
                  </a:cubicBezTo>
                  <a:cubicBezTo>
                    <a:pt x="0" y="26325"/>
                    <a:pt x="26325" y="0"/>
                    <a:pt x="58799" y="0"/>
                  </a:cubicBezTo>
                  <a:cubicBezTo>
                    <a:pt x="91273" y="0"/>
                    <a:pt x="117599" y="26325"/>
                    <a:pt x="117599" y="58799"/>
                  </a:cubicBezTo>
                  <a:close/>
                </a:path>
              </a:pathLst>
            </a:custGeom>
            <a:grpFill/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3B14B11-19AB-480E-9083-8D901F7EB757}"/>
                </a:ext>
              </a:extLst>
            </p:cNvPr>
            <p:cNvSpPr/>
            <p:nvPr/>
          </p:nvSpPr>
          <p:spPr>
            <a:xfrm>
              <a:off x="10870271" y="2232555"/>
              <a:ext cx="117598" cy="117598"/>
            </a:xfrm>
            <a:custGeom>
              <a:avLst/>
              <a:gdLst>
                <a:gd name="connsiteX0" fmla="*/ 117599 w 117598"/>
                <a:gd name="connsiteY0" fmla="*/ 58799 h 117598"/>
                <a:gd name="connsiteX1" fmla="*/ 58799 w 117598"/>
                <a:gd name="connsiteY1" fmla="*/ 117598 h 117598"/>
                <a:gd name="connsiteX2" fmla="*/ 0 w 117598"/>
                <a:gd name="connsiteY2" fmla="*/ 58799 h 117598"/>
                <a:gd name="connsiteX3" fmla="*/ 58799 w 117598"/>
                <a:gd name="connsiteY3" fmla="*/ 0 h 117598"/>
                <a:gd name="connsiteX4" fmla="*/ 117599 w 117598"/>
                <a:gd name="connsiteY4" fmla="*/ 58799 h 11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98" h="117598">
                  <a:moveTo>
                    <a:pt x="117599" y="58799"/>
                  </a:moveTo>
                  <a:cubicBezTo>
                    <a:pt x="117599" y="91273"/>
                    <a:pt x="91273" y="117598"/>
                    <a:pt x="58799" y="117598"/>
                  </a:cubicBezTo>
                  <a:cubicBezTo>
                    <a:pt x="26325" y="117598"/>
                    <a:pt x="0" y="91273"/>
                    <a:pt x="0" y="58799"/>
                  </a:cubicBezTo>
                  <a:cubicBezTo>
                    <a:pt x="0" y="26325"/>
                    <a:pt x="26325" y="0"/>
                    <a:pt x="58799" y="0"/>
                  </a:cubicBezTo>
                  <a:cubicBezTo>
                    <a:pt x="91273" y="0"/>
                    <a:pt x="117599" y="26325"/>
                    <a:pt x="117599" y="58799"/>
                  </a:cubicBezTo>
                  <a:close/>
                </a:path>
              </a:pathLst>
            </a:custGeom>
            <a:grpFill/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66CCDB8-7475-417E-B19B-32EFCF501FCD}"/>
                </a:ext>
              </a:extLst>
            </p:cNvPr>
            <p:cNvSpPr/>
            <p:nvPr/>
          </p:nvSpPr>
          <p:spPr>
            <a:xfrm>
              <a:off x="10654674" y="2457299"/>
              <a:ext cx="235197" cy="117598"/>
            </a:xfrm>
            <a:custGeom>
              <a:avLst/>
              <a:gdLst>
                <a:gd name="connsiteX0" fmla="*/ 235197 w 235197"/>
                <a:gd name="connsiteY0" fmla="*/ 117598 h 117598"/>
                <a:gd name="connsiteX1" fmla="*/ 235197 w 235197"/>
                <a:gd name="connsiteY1" fmla="*/ 58799 h 117598"/>
                <a:gd name="connsiteX2" fmla="*/ 223437 w 235197"/>
                <a:gd name="connsiteY2" fmla="*/ 35280 h 117598"/>
                <a:gd name="connsiteX3" fmla="*/ 165945 w 235197"/>
                <a:gd name="connsiteY3" fmla="*/ 7840 h 117598"/>
                <a:gd name="connsiteX4" fmla="*/ 117599 w 235197"/>
                <a:gd name="connsiteY4" fmla="*/ 0 h 117598"/>
                <a:gd name="connsiteX5" fmla="*/ 69252 w 235197"/>
                <a:gd name="connsiteY5" fmla="*/ 7840 h 117598"/>
                <a:gd name="connsiteX6" fmla="*/ 11760 w 235197"/>
                <a:gd name="connsiteY6" fmla="*/ 35280 h 117598"/>
                <a:gd name="connsiteX7" fmla="*/ 0 w 235197"/>
                <a:gd name="connsiteY7" fmla="*/ 58799 h 117598"/>
                <a:gd name="connsiteX8" fmla="*/ 0 w 235197"/>
                <a:gd name="connsiteY8" fmla="*/ 117598 h 117598"/>
                <a:gd name="connsiteX9" fmla="*/ 235197 w 235197"/>
                <a:gd name="connsiteY9" fmla="*/ 117598 h 11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97" h="117598">
                  <a:moveTo>
                    <a:pt x="235197" y="117598"/>
                  </a:moveTo>
                  <a:lnTo>
                    <a:pt x="235197" y="58799"/>
                  </a:lnTo>
                  <a:cubicBezTo>
                    <a:pt x="235197" y="49653"/>
                    <a:pt x="231277" y="40506"/>
                    <a:pt x="223437" y="35280"/>
                  </a:cubicBezTo>
                  <a:cubicBezTo>
                    <a:pt x="207757" y="22213"/>
                    <a:pt x="186851" y="13067"/>
                    <a:pt x="165945" y="7840"/>
                  </a:cubicBezTo>
                  <a:cubicBezTo>
                    <a:pt x="151571" y="3920"/>
                    <a:pt x="134585" y="0"/>
                    <a:pt x="117599" y="0"/>
                  </a:cubicBezTo>
                  <a:cubicBezTo>
                    <a:pt x="101919" y="0"/>
                    <a:pt x="84932" y="2613"/>
                    <a:pt x="69252" y="7840"/>
                  </a:cubicBezTo>
                  <a:cubicBezTo>
                    <a:pt x="48346" y="13067"/>
                    <a:pt x="28746" y="23520"/>
                    <a:pt x="11760" y="35280"/>
                  </a:cubicBezTo>
                  <a:cubicBezTo>
                    <a:pt x="3920" y="41813"/>
                    <a:pt x="0" y="49653"/>
                    <a:pt x="0" y="58799"/>
                  </a:cubicBezTo>
                  <a:lnTo>
                    <a:pt x="0" y="117598"/>
                  </a:lnTo>
                  <a:lnTo>
                    <a:pt x="235197" y="117598"/>
                  </a:lnTo>
                  <a:close/>
                </a:path>
              </a:pathLst>
            </a:custGeom>
            <a:grpFill/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5CE246A-3690-4796-8A11-E9190CBFD797}"/>
                </a:ext>
              </a:extLst>
            </p:cNvPr>
            <p:cNvSpPr/>
            <p:nvPr/>
          </p:nvSpPr>
          <p:spPr>
            <a:xfrm>
              <a:off x="10713473" y="2324021"/>
              <a:ext cx="117598" cy="117598"/>
            </a:xfrm>
            <a:custGeom>
              <a:avLst/>
              <a:gdLst>
                <a:gd name="connsiteX0" fmla="*/ 117599 w 117598"/>
                <a:gd name="connsiteY0" fmla="*/ 58799 h 117598"/>
                <a:gd name="connsiteX1" fmla="*/ 58799 w 117598"/>
                <a:gd name="connsiteY1" fmla="*/ 117598 h 117598"/>
                <a:gd name="connsiteX2" fmla="*/ 0 w 117598"/>
                <a:gd name="connsiteY2" fmla="*/ 58799 h 117598"/>
                <a:gd name="connsiteX3" fmla="*/ 58799 w 117598"/>
                <a:gd name="connsiteY3" fmla="*/ 0 h 117598"/>
                <a:gd name="connsiteX4" fmla="*/ 117599 w 117598"/>
                <a:gd name="connsiteY4" fmla="*/ 58799 h 11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98" h="117598">
                  <a:moveTo>
                    <a:pt x="117599" y="58799"/>
                  </a:moveTo>
                  <a:cubicBezTo>
                    <a:pt x="117599" y="91273"/>
                    <a:pt x="91273" y="117598"/>
                    <a:pt x="58799" y="117598"/>
                  </a:cubicBezTo>
                  <a:cubicBezTo>
                    <a:pt x="26325" y="117598"/>
                    <a:pt x="0" y="91273"/>
                    <a:pt x="0" y="58799"/>
                  </a:cubicBezTo>
                  <a:cubicBezTo>
                    <a:pt x="0" y="26325"/>
                    <a:pt x="26325" y="0"/>
                    <a:pt x="58799" y="0"/>
                  </a:cubicBezTo>
                  <a:cubicBezTo>
                    <a:pt x="91273" y="0"/>
                    <a:pt x="117599" y="26325"/>
                    <a:pt x="117599" y="58799"/>
                  </a:cubicBezTo>
                  <a:close/>
                </a:path>
              </a:pathLst>
            </a:custGeom>
            <a:grpFill/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E6AB38-072F-44DA-8BAA-E2E223A54975}"/>
                </a:ext>
              </a:extLst>
            </p:cNvPr>
            <p:cNvSpPr/>
            <p:nvPr/>
          </p:nvSpPr>
          <p:spPr>
            <a:xfrm>
              <a:off x="10833685" y="2365834"/>
              <a:ext cx="212983" cy="117598"/>
            </a:xfrm>
            <a:custGeom>
              <a:avLst/>
              <a:gdLst>
                <a:gd name="connsiteX0" fmla="*/ 201224 w 212983"/>
                <a:gd name="connsiteY0" fmla="*/ 35280 h 117598"/>
                <a:gd name="connsiteX1" fmla="*/ 143732 w 212983"/>
                <a:gd name="connsiteY1" fmla="*/ 7840 h 117598"/>
                <a:gd name="connsiteX2" fmla="*/ 95385 w 212983"/>
                <a:gd name="connsiteY2" fmla="*/ 0 h 117598"/>
                <a:gd name="connsiteX3" fmla="*/ 47039 w 212983"/>
                <a:gd name="connsiteY3" fmla="*/ 7840 h 117598"/>
                <a:gd name="connsiteX4" fmla="*/ 23520 w 212983"/>
                <a:gd name="connsiteY4" fmla="*/ 16986 h 117598"/>
                <a:gd name="connsiteX5" fmla="*/ 23520 w 212983"/>
                <a:gd name="connsiteY5" fmla="*/ 18293 h 117598"/>
                <a:gd name="connsiteX6" fmla="*/ 0 w 212983"/>
                <a:gd name="connsiteY6" fmla="*/ 75786 h 117598"/>
                <a:gd name="connsiteX7" fmla="*/ 60106 w 212983"/>
                <a:gd name="connsiteY7" fmla="*/ 105839 h 117598"/>
                <a:gd name="connsiteX8" fmla="*/ 70559 w 212983"/>
                <a:gd name="connsiteY8" fmla="*/ 117599 h 117598"/>
                <a:gd name="connsiteX9" fmla="*/ 212984 w 212983"/>
                <a:gd name="connsiteY9" fmla="*/ 117599 h 117598"/>
                <a:gd name="connsiteX10" fmla="*/ 212984 w 212983"/>
                <a:gd name="connsiteY10" fmla="*/ 58799 h 117598"/>
                <a:gd name="connsiteX11" fmla="*/ 201224 w 212983"/>
                <a:gd name="connsiteY11" fmla="*/ 35280 h 11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983" h="117598">
                  <a:moveTo>
                    <a:pt x="201224" y="35280"/>
                  </a:moveTo>
                  <a:cubicBezTo>
                    <a:pt x="185544" y="22213"/>
                    <a:pt x="164638" y="13067"/>
                    <a:pt x="143732" y="7840"/>
                  </a:cubicBezTo>
                  <a:cubicBezTo>
                    <a:pt x="129358" y="3920"/>
                    <a:pt x="112372" y="0"/>
                    <a:pt x="95385" y="0"/>
                  </a:cubicBezTo>
                  <a:cubicBezTo>
                    <a:pt x="79706" y="0"/>
                    <a:pt x="62719" y="2613"/>
                    <a:pt x="47039" y="7840"/>
                  </a:cubicBezTo>
                  <a:cubicBezTo>
                    <a:pt x="39200" y="10453"/>
                    <a:pt x="31360" y="13067"/>
                    <a:pt x="23520" y="16986"/>
                  </a:cubicBezTo>
                  <a:lnTo>
                    <a:pt x="23520" y="18293"/>
                  </a:lnTo>
                  <a:cubicBezTo>
                    <a:pt x="23520" y="40506"/>
                    <a:pt x="14373" y="61413"/>
                    <a:pt x="0" y="75786"/>
                  </a:cubicBezTo>
                  <a:cubicBezTo>
                    <a:pt x="24826" y="83626"/>
                    <a:pt x="44426" y="94079"/>
                    <a:pt x="60106" y="105839"/>
                  </a:cubicBezTo>
                  <a:cubicBezTo>
                    <a:pt x="64026" y="109759"/>
                    <a:pt x="67946" y="112372"/>
                    <a:pt x="70559" y="117599"/>
                  </a:cubicBezTo>
                  <a:lnTo>
                    <a:pt x="212984" y="117599"/>
                  </a:lnTo>
                  <a:lnTo>
                    <a:pt x="212984" y="58799"/>
                  </a:lnTo>
                  <a:cubicBezTo>
                    <a:pt x="212984" y="49653"/>
                    <a:pt x="209064" y="40506"/>
                    <a:pt x="201224" y="35280"/>
                  </a:cubicBezTo>
                  <a:close/>
                </a:path>
              </a:pathLst>
            </a:custGeom>
            <a:grpFill/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DAB1E2F-9549-4ECE-BFE5-EA7DC33D5C8F}"/>
                </a:ext>
              </a:extLst>
            </p:cNvPr>
            <p:cNvSpPr/>
            <p:nvPr/>
          </p:nvSpPr>
          <p:spPr>
            <a:xfrm>
              <a:off x="10497876" y="2365834"/>
              <a:ext cx="212983" cy="117598"/>
            </a:xfrm>
            <a:custGeom>
              <a:avLst/>
              <a:gdLst>
                <a:gd name="connsiteX0" fmla="*/ 152878 w 212983"/>
                <a:gd name="connsiteY0" fmla="*/ 105839 h 117598"/>
                <a:gd name="connsiteX1" fmla="*/ 152878 w 212983"/>
                <a:gd name="connsiteY1" fmla="*/ 105839 h 117598"/>
                <a:gd name="connsiteX2" fmla="*/ 212984 w 212983"/>
                <a:gd name="connsiteY2" fmla="*/ 75786 h 117598"/>
                <a:gd name="connsiteX3" fmla="*/ 189464 w 212983"/>
                <a:gd name="connsiteY3" fmla="*/ 18293 h 117598"/>
                <a:gd name="connsiteX4" fmla="*/ 189464 w 212983"/>
                <a:gd name="connsiteY4" fmla="*/ 15680 h 117598"/>
                <a:gd name="connsiteX5" fmla="*/ 165945 w 212983"/>
                <a:gd name="connsiteY5" fmla="*/ 7840 h 117598"/>
                <a:gd name="connsiteX6" fmla="*/ 117599 w 212983"/>
                <a:gd name="connsiteY6" fmla="*/ 0 h 117598"/>
                <a:gd name="connsiteX7" fmla="*/ 69252 w 212983"/>
                <a:gd name="connsiteY7" fmla="*/ 7840 h 117598"/>
                <a:gd name="connsiteX8" fmla="*/ 11760 w 212983"/>
                <a:gd name="connsiteY8" fmla="*/ 35280 h 117598"/>
                <a:gd name="connsiteX9" fmla="*/ 0 w 212983"/>
                <a:gd name="connsiteY9" fmla="*/ 58799 h 117598"/>
                <a:gd name="connsiteX10" fmla="*/ 0 w 212983"/>
                <a:gd name="connsiteY10" fmla="*/ 117599 h 117598"/>
                <a:gd name="connsiteX11" fmla="*/ 141118 w 212983"/>
                <a:gd name="connsiteY11" fmla="*/ 117599 h 117598"/>
                <a:gd name="connsiteX12" fmla="*/ 152878 w 212983"/>
                <a:gd name="connsiteY12" fmla="*/ 105839 h 11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983" h="117598">
                  <a:moveTo>
                    <a:pt x="152878" y="105839"/>
                  </a:moveTo>
                  <a:lnTo>
                    <a:pt x="152878" y="105839"/>
                  </a:lnTo>
                  <a:cubicBezTo>
                    <a:pt x="171171" y="92772"/>
                    <a:pt x="192078" y="82319"/>
                    <a:pt x="212984" y="75786"/>
                  </a:cubicBezTo>
                  <a:cubicBezTo>
                    <a:pt x="198611" y="60106"/>
                    <a:pt x="189464" y="40506"/>
                    <a:pt x="189464" y="18293"/>
                  </a:cubicBezTo>
                  <a:cubicBezTo>
                    <a:pt x="189464" y="16986"/>
                    <a:pt x="189464" y="16986"/>
                    <a:pt x="189464" y="15680"/>
                  </a:cubicBezTo>
                  <a:cubicBezTo>
                    <a:pt x="181624" y="13067"/>
                    <a:pt x="173784" y="9147"/>
                    <a:pt x="165945" y="7840"/>
                  </a:cubicBezTo>
                  <a:cubicBezTo>
                    <a:pt x="151571" y="3920"/>
                    <a:pt x="134585" y="0"/>
                    <a:pt x="117599" y="0"/>
                  </a:cubicBezTo>
                  <a:cubicBezTo>
                    <a:pt x="101919" y="0"/>
                    <a:pt x="84932" y="2613"/>
                    <a:pt x="69252" y="7840"/>
                  </a:cubicBezTo>
                  <a:cubicBezTo>
                    <a:pt x="48346" y="14373"/>
                    <a:pt x="28746" y="23520"/>
                    <a:pt x="11760" y="35280"/>
                  </a:cubicBezTo>
                  <a:cubicBezTo>
                    <a:pt x="3920" y="40506"/>
                    <a:pt x="0" y="49653"/>
                    <a:pt x="0" y="58799"/>
                  </a:cubicBezTo>
                  <a:lnTo>
                    <a:pt x="0" y="117599"/>
                  </a:lnTo>
                  <a:lnTo>
                    <a:pt x="141118" y="117599"/>
                  </a:lnTo>
                  <a:cubicBezTo>
                    <a:pt x="145038" y="112372"/>
                    <a:pt x="147651" y="109759"/>
                    <a:pt x="152878" y="105839"/>
                  </a:cubicBezTo>
                  <a:close/>
                </a:path>
              </a:pathLst>
            </a:custGeom>
            <a:grpFill/>
            <a:ln w="64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7E13C6F-CD38-49F8-A639-4FACDADFE87A}"/>
              </a:ext>
            </a:extLst>
          </p:cNvPr>
          <p:cNvGrpSpPr/>
          <p:nvPr/>
        </p:nvGrpSpPr>
        <p:grpSpPr>
          <a:xfrm>
            <a:off x="1848169" y="1802545"/>
            <a:ext cx="2926761" cy="1382725"/>
            <a:chOff x="332935" y="2812193"/>
            <a:chExt cx="3683594" cy="138272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A25D7D-3DA4-46FA-A0E3-654F6E1DCB9D}"/>
                </a:ext>
              </a:extLst>
            </p:cNvPr>
            <p:cNvSpPr txBox="1"/>
            <p:nvPr/>
          </p:nvSpPr>
          <p:spPr>
            <a:xfrm>
              <a:off x="332935" y="2812193"/>
              <a:ext cx="3683594" cy="33855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Key Unity Applications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0D19F7-E030-4A0C-84C0-2F2234DAE340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11079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SAP ECC 6.0 EhP 7 (ERP)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SAP BW (Business Warehouse Reporting)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SAP GTS (Global Trade)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SAP EHSM (Global Environmental Health &amp; Safety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2D9C4CF-8253-4CB4-B003-F801CB6BBEF0}"/>
              </a:ext>
            </a:extLst>
          </p:cNvPr>
          <p:cNvGrpSpPr/>
          <p:nvPr/>
        </p:nvGrpSpPr>
        <p:grpSpPr>
          <a:xfrm>
            <a:off x="8342433" y="1838221"/>
            <a:ext cx="2976275" cy="1552002"/>
            <a:chOff x="332936" y="2812193"/>
            <a:chExt cx="2926080" cy="155200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3A6F3C3-DC42-443A-94C9-0E82B5D1AE3A}"/>
                </a:ext>
              </a:extLst>
            </p:cNvPr>
            <p:cNvSpPr txBox="1"/>
            <p:nvPr/>
          </p:nvSpPr>
          <p:spPr>
            <a:xfrm>
              <a:off x="332936" y="2812193"/>
              <a:ext cx="2926080" cy="33855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ERP Usage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B6C77DB-EE08-46BF-B281-55A6CC6C87CE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127727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Users: ~20k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Revenue: ~$10b USD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Sales Orders Per Year: 3m!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Production Orders Per Year: 4.5m!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Plants: 320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Countries: 47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Languages: 20</a:t>
              </a:r>
            </a:p>
          </p:txBody>
        </p:sp>
      </p:grp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CA0C79B-783D-4049-B5A8-57F65A6252DD}"/>
              </a:ext>
            </a:extLst>
          </p:cNvPr>
          <p:cNvSpPr/>
          <p:nvPr/>
        </p:nvSpPr>
        <p:spPr>
          <a:xfrm>
            <a:off x="2473039" y="5292102"/>
            <a:ext cx="3733800" cy="1066060"/>
          </a:xfrm>
          <a:custGeom>
            <a:avLst/>
            <a:gdLst>
              <a:gd name="connsiteX0" fmla="*/ 1022684 w 3733800"/>
              <a:gd name="connsiteY0" fmla="*/ 0 h 2045368"/>
              <a:gd name="connsiteX1" fmla="*/ 1030706 w 3733800"/>
              <a:gd name="connsiteY1" fmla="*/ 405 h 2045368"/>
              <a:gd name="connsiteX2" fmla="*/ 1030706 w 3733800"/>
              <a:gd name="connsiteY2" fmla="*/ 0 h 2045368"/>
              <a:gd name="connsiteX3" fmla="*/ 3733800 w 3733800"/>
              <a:gd name="connsiteY3" fmla="*/ 0 h 2045368"/>
              <a:gd name="connsiteX4" fmla="*/ 3733800 w 3733800"/>
              <a:gd name="connsiteY4" fmla="*/ 2045368 h 2045368"/>
              <a:gd name="connsiteX5" fmla="*/ 1030706 w 3733800"/>
              <a:gd name="connsiteY5" fmla="*/ 2045368 h 2045368"/>
              <a:gd name="connsiteX6" fmla="*/ 1030706 w 3733800"/>
              <a:gd name="connsiteY6" fmla="*/ 2044963 h 2045368"/>
              <a:gd name="connsiteX7" fmla="*/ 1022684 w 3733800"/>
              <a:gd name="connsiteY7" fmla="*/ 2045368 h 2045368"/>
              <a:gd name="connsiteX8" fmla="*/ 0 w 3733800"/>
              <a:gd name="connsiteY8" fmla="*/ 1022684 h 2045368"/>
              <a:gd name="connsiteX9" fmla="*/ 1022684 w 3733800"/>
              <a:gd name="connsiteY9" fmla="*/ 0 h 204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33800" h="2045368">
                <a:moveTo>
                  <a:pt x="1022684" y="0"/>
                </a:moveTo>
                <a:lnTo>
                  <a:pt x="1030706" y="405"/>
                </a:lnTo>
                <a:lnTo>
                  <a:pt x="1030706" y="0"/>
                </a:lnTo>
                <a:lnTo>
                  <a:pt x="3733800" y="0"/>
                </a:lnTo>
                <a:lnTo>
                  <a:pt x="3733800" y="2045368"/>
                </a:lnTo>
                <a:lnTo>
                  <a:pt x="1030706" y="2045368"/>
                </a:lnTo>
                <a:lnTo>
                  <a:pt x="1030706" y="2044963"/>
                </a:lnTo>
                <a:lnTo>
                  <a:pt x="1022684" y="2045368"/>
                </a:lnTo>
                <a:cubicBezTo>
                  <a:pt x="457871" y="2045368"/>
                  <a:pt x="0" y="1587497"/>
                  <a:pt x="0" y="1022684"/>
                </a:cubicBezTo>
                <a:cubicBezTo>
                  <a:pt x="0" y="457871"/>
                  <a:pt x="457871" y="0"/>
                  <a:pt x="1022684" y="0"/>
                </a:cubicBezTo>
                <a:close/>
              </a:path>
            </a:pathLst>
          </a:custGeom>
          <a:solidFill>
            <a:srgbClr val="A2B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B1873E7-70E1-4A86-AC64-7023E000386A}"/>
              </a:ext>
            </a:extLst>
          </p:cNvPr>
          <p:cNvSpPr/>
          <p:nvPr/>
        </p:nvSpPr>
        <p:spPr>
          <a:xfrm>
            <a:off x="3046001" y="5346008"/>
            <a:ext cx="957015" cy="957015"/>
          </a:xfrm>
          <a:prstGeom prst="ellipse">
            <a:avLst/>
          </a:prstGeom>
          <a:gradFill flip="none" rotWithShape="1">
            <a:gsLst>
              <a:gs pos="0">
                <a:srgbClr val="A2B969">
                  <a:lumMod val="50000"/>
                </a:srgbClr>
              </a:gs>
              <a:gs pos="48000">
                <a:srgbClr val="A2B969">
                  <a:lumMod val="75000"/>
                </a:srgbClr>
              </a:gs>
              <a:gs pos="100000">
                <a:srgbClr val="A2B969">
                  <a:lumMod val="40000"/>
                  <a:lumOff val="60000"/>
                </a:srgbClr>
              </a:gs>
            </a:gsLst>
            <a:lin ang="81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41D4CA89-CBF9-4D30-8FB1-892D16E0B50C}"/>
              </a:ext>
            </a:extLst>
          </p:cNvPr>
          <p:cNvSpPr/>
          <p:nvPr/>
        </p:nvSpPr>
        <p:spPr>
          <a:xfrm rot="10800000">
            <a:off x="6206839" y="5292101"/>
            <a:ext cx="3733800" cy="1066060"/>
          </a:xfrm>
          <a:custGeom>
            <a:avLst/>
            <a:gdLst>
              <a:gd name="connsiteX0" fmla="*/ 1022684 w 3733800"/>
              <a:gd name="connsiteY0" fmla="*/ 0 h 2045368"/>
              <a:gd name="connsiteX1" fmla="*/ 1030706 w 3733800"/>
              <a:gd name="connsiteY1" fmla="*/ 405 h 2045368"/>
              <a:gd name="connsiteX2" fmla="*/ 1030706 w 3733800"/>
              <a:gd name="connsiteY2" fmla="*/ 0 h 2045368"/>
              <a:gd name="connsiteX3" fmla="*/ 3733800 w 3733800"/>
              <a:gd name="connsiteY3" fmla="*/ 0 h 2045368"/>
              <a:gd name="connsiteX4" fmla="*/ 3733800 w 3733800"/>
              <a:gd name="connsiteY4" fmla="*/ 2045368 h 2045368"/>
              <a:gd name="connsiteX5" fmla="*/ 1030706 w 3733800"/>
              <a:gd name="connsiteY5" fmla="*/ 2045368 h 2045368"/>
              <a:gd name="connsiteX6" fmla="*/ 1030706 w 3733800"/>
              <a:gd name="connsiteY6" fmla="*/ 2044963 h 2045368"/>
              <a:gd name="connsiteX7" fmla="*/ 1022684 w 3733800"/>
              <a:gd name="connsiteY7" fmla="*/ 2045368 h 2045368"/>
              <a:gd name="connsiteX8" fmla="*/ 0 w 3733800"/>
              <a:gd name="connsiteY8" fmla="*/ 1022684 h 2045368"/>
              <a:gd name="connsiteX9" fmla="*/ 1022684 w 3733800"/>
              <a:gd name="connsiteY9" fmla="*/ 0 h 204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33800" h="2045368">
                <a:moveTo>
                  <a:pt x="1022684" y="0"/>
                </a:moveTo>
                <a:lnTo>
                  <a:pt x="1030706" y="405"/>
                </a:lnTo>
                <a:lnTo>
                  <a:pt x="1030706" y="0"/>
                </a:lnTo>
                <a:lnTo>
                  <a:pt x="3733800" y="0"/>
                </a:lnTo>
                <a:lnTo>
                  <a:pt x="3733800" y="2045368"/>
                </a:lnTo>
                <a:lnTo>
                  <a:pt x="1030706" y="2045368"/>
                </a:lnTo>
                <a:lnTo>
                  <a:pt x="1030706" y="2044963"/>
                </a:lnTo>
                <a:lnTo>
                  <a:pt x="1022684" y="2045368"/>
                </a:lnTo>
                <a:cubicBezTo>
                  <a:pt x="457871" y="2045368"/>
                  <a:pt x="0" y="1587497"/>
                  <a:pt x="0" y="1022684"/>
                </a:cubicBezTo>
                <a:cubicBezTo>
                  <a:pt x="0" y="457871"/>
                  <a:pt x="457871" y="0"/>
                  <a:pt x="1022684" y="0"/>
                </a:cubicBezTo>
                <a:close/>
              </a:path>
            </a:pathLst>
          </a:custGeom>
          <a:solidFill>
            <a:srgbClr val="A2B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8059C40-3AA3-4E46-AC19-AA532D7F3850}"/>
              </a:ext>
            </a:extLst>
          </p:cNvPr>
          <p:cNvGrpSpPr/>
          <p:nvPr/>
        </p:nvGrpSpPr>
        <p:grpSpPr>
          <a:xfrm>
            <a:off x="3659398" y="5337955"/>
            <a:ext cx="5791446" cy="924006"/>
            <a:chOff x="-38439" y="2763080"/>
            <a:chExt cx="3297455" cy="9240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E468D5-2175-4AAE-8A6F-268373EA1A71}"/>
                </a:ext>
              </a:extLst>
            </p:cNvPr>
            <p:cNvSpPr txBox="1"/>
            <p:nvPr/>
          </p:nvSpPr>
          <p:spPr>
            <a:xfrm>
              <a:off x="-38439" y="2763080"/>
              <a:ext cx="2926080" cy="33855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System Maintenance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11639DD-CE89-4B01-8873-0840BC569A89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60016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Annual patching during Q4 and Q1 to keep the application supported and compliant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Calibri" panose="020F0502020204030204" pitchFamily="34" charset="0"/>
                </a:rPr>
                <a:t>Twice monthly release windows for changes to production environment</a:t>
              </a:r>
            </a:p>
          </p:txBody>
        </p:sp>
      </p:grpSp>
      <p:pic>
        <p:nvPicPr>
          <p:cNvPr id="100" name="Picture 2" descr="See the source image">
            <a:extLst>
              <a:ext uri="{FF2B5EF4-FFF2-40B4-BE49-F238E27FC236}">
                <a16:creationId xmlns:a16="http://schemas.microsoft.com/office/drawing/2014/main" id="{F233E9EC-B4F3-4E03-A6AB-8E45AA3FE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71" y="3918902"/>
            <a:ext cx="1685925" cy="6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See the source image">
            <a:extLst>
              <a:ext uri="{FF2B5EF4-FFF2-40B4-BE49-F238E27FC236}">
                <a16:creationId xmlns:a16="http://schemas.microsoft.com/office/drawing/2014/main" id="{2E5812E7-6DBA-4387-BFA4-32B7EA49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1" y="5135476"/>
            <a:ext cx="1913860" cy="68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See the source image">
            <a:extLst>
              <a:ext uri="{FF2B5EF4-FFF2-40B4-BE49-F238E27FC236}">
                <a16:creationId xmlns:a16="http://schemas.microsoft.com/office/drawing/2014/main" id="{B394F3FF-5803-4AC6-98C3-0C0E11F1D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5" y="3693047"/>
            <a:ext cx="1082371" cy="84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See the source image">
            <a:extLst>
              <a:ext uri="{FF2B5EF4-FFF2-40B4-BE49-F238E27FC236}">
                <a16:creationId xmlns:a16="http://schemas.microsoft.com/office/drawing/2014/main" id="{4925C9B8-F001-4E28-B965-C60535472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285" y="4323118"/>
            <a:ext cx="1364383" cy="124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" descr="See the source image">
            <a:extLst>
              <a:ext uri="{FF2B5EF4-FFF2-40B4-BE49-F238E27FC236}">
                <a16:creationId xmlns:a16="http://schemas.microsoft.com/office/drawing/2014/main" id="{23833E66-98E0-4815-BF94-A6A9B54A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28" y="1423737"/>
            <a:ext cx="2622339" cy="123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4" descr="See the source image">
            <a:extLst>
              <a:ext uri="{FF2B5EF4-FFF2-40B4-BE49-F238E27FC236}">
                <a16:creationId xmlns:a16="http://schemas.microsoft.com/office/drawing/2014/main" id="{CC8687AE-8FB5-4755-AF3C-97FED09D7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466" y="3678973"/>
            <a:ext cx="1093824" cy="109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6" descr="See the source image">
            <a:extLst>
              <a:ext uri="{FF2B5EF4-FFF2-40B4-BE49-F238E27FC236}">
                <a16:creationId xmlns:a16="http://schemas.microsoft.com/office/drawing/2014/main" id="{714E0607-B183-4B7C-A84A-E439C8C27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486" y="5394380"/>
            <a:ext cx="1952514" cy="123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8" descr="See the source image">
            <a:extLst>
              <a:ext uri="{FF2B5EF4-FFF2-40B4-BE49-F238E27FC236}">
                <a16:creationId xmlns:a16="http://schemas.microsoft.com/office/drawing/2014/main" id="{63EC5ED4-78C7-4C1B-9D76-58AA01B76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1191811"/>
            <a:ext cx="2401115" cy="31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Graphic 108" descr="Mountains">
            <a:extLst>
              <a:ext uri="{FF2B5EF4-FFF2-40B4-BE49-F238E27FC236}">
                <a16:creationId xmlns:a16="http://schemas.microsoft.com/office/drawing/2014/main" id="{1890704D-90CC-4634-A1F5-BE99C4876E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31527" y="151486"/>
            <a:ext cx="914400" cy="914400"/>
          </a:xfrm>
          <a:prstGeom prst="rect">
            <a:avLst/>
          </a:prstGeom>
        </p:spPr>
      </p:pic>
      <p:pic>
        <p:nvPicPr>
          <p:cNvPr id="110" name="Graphic 109" descr="Tools">
            <a:extLst>
              <a:ext uri="{FF2B5EF4-FFF2-40B4-BE49-F238E27FC236}">
                <a16:creationId xmlns:a16="http://schemas.microsoft.com/office/drawing/2014/main" id="{19553912-1441-4646-A5F8-69CF47DE01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75136" y="5497343"/>
            <a:ext cx="654343" cy="654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10185872"/>
      </p:ext>
    </p:extLst>
  </p:cSld>
  <p:clrMapOvr>
    <a:masterClrMapping/>
  </p:clrMapOvr>
  <p:transition spd="med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Arrow Connector 25">
            <a:extLst>
              <a:ext uri="{FF2B5EF4-FFF2-40B4-BE49-F238E27FC236}">
                <a16:creationId xmlns:a16="http://schemas.microsoft.com/office/drawing/2014/main" id="{45D71547-A523-4EE2-BA32-6126ADF4FC52}"/>
              </a:ext>
            </a:extLst>
          </p:cNvPr>
          <p:cNvCxnSpPr>
            <a:cxnSpLocks/>
          </p:cNvCxnSpPr>
          <p:nvPr/>
        </p:nvCxnSpPr>
        <p:spPr>
          <a:xfrm flipV="1">
            <a:off x="6355407" y="5046607"/>
            <a:ext cx="0" cy="616142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2E65839-9735-4381-AD12-5BAE696BB0C0}"/>
              </a:ext>
            </a:extLst>
          </p:cNvPr>
          <p:cNvSpPr/>
          <p:nvPr/>
        </p:nvSpPr>
        <p:spPr>
          <a:xfrm>
            <a:off x="461613" y="2659785"/>
            <a:ext cx="1259086" cy="2676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8" name="Straight Arrow Connector 25">
            <a:extLst>
              <a:ext uri="{FF2B5EF4-FFF2-40B4-BE49-F238E27FC236}">
                <a16:creationId xmlns:a16="http://schemas.microsoft.com/office/drawing/2014/main" id="{634E5CE8-E0FC-481B-A3D9-EDD6FEEA257F}"/>
              </a:ext>
            </a:extLst>
          </p:cNvPr>
          <p:cNvCxnSpPr>
            <a:cxnSpLocks/>
            <a:stCxn id="389" idx="2"/>
          </p:cNvCxnSpPr>
          <p:nvPr/>
        </p:nvCxnSpPr>
        <p:spPr>
          <a:xfrm rot="5400000">
            <a:off x="7762629" y="2669636"/>
            <a:ext cx="160563" cy="701305"/>
          </a:xfrm>
          <a:prstGeom prst="bentConnector2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hteck 61">
            <a:extLst>
              <a:ext uri="{FF2B5EF4-FFF2-40B4-BE49-F238E27FC236}">
                <a16:creationId xmlns:a16="http://schemas.microsoft.com/office/drawing/2014/main" id="{05F6D214-BFFD-42B2-86A4-99C9FDE2D4F7}"/>
              </a:ext>
            </a:extLst>
          </p:cNvPr>
          <p:cNvSpPr/>
          <p:nvPr/>
        </p:nvSpPr>
        <p:spPr>
          <a:xfrm>
            <a:off x="7642921" y="2425993"/>
            <a:ext cx="1101284" cy="5140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cxnSp>
        <p:nvCxnSpPr>
          <p:cNvPr id="29" name="Gerade Verbindung 60">
            <a:extLst>
              <a:ext uri="{FF2B5EF4-FFF2-40B4-BE49-F238E27FC236}">
                <a16:creationId xmlns:a16="http://schemas.microsoft.com/office/drawing/2014/main" id="{87D7C631-E40D-4994-B453-6E4D4F57D0BA}"/>
              </a:ext>
            </a:extLst>
          </p:cNvPr>
          <p:cNvCxnSpPr>
            <a:cxnSpLocks/>
          </p:cNvCxnSpPr>
          <p:nvPr/>
        </p:nvCxnSpPr>
        <p:spPr>
          <a:xfrm flipV="1">
            <a:off x="3378306" y="579583"/>
            <a:ext cx="0" cy="1202893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6524092B-B5D5-4853-BCDF-CDA814AE1FF8}"/>
              </a:ext>
            </a:extLst>
          </p:cNvPr>
          <p:cNvCxnSpPr>
            <a:cxnSpLocks/>
          </p:cNvCxnSpPr>
          <p:nvPr/>
        </p:nvCxnSpPr>
        <p:spPr>
          <a:xfrm flipH="1" flipV="1">
            <a:off x="7484889" y="3873324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660C41B4-7C92-4D54-A819-5115AF3C47C0}"/>
              </a:ext>
            </a:extLst>
          </p:cNvPr>
          <p:cNvCxnSpPr>
            <a:cxnSpLocks/>
          </p:cNvCxnSpPr>
          <p:nvPr/>
        </p:nvCxnSpPr>
        <p:spPr>
          <a:xfrm flipH="1" flipV="1">
            <a:off x="7490653" y="3662705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25">
            <a:extLst>
              <a:ext uri="{FF2B5EF4-FFF2-40B4-BE49-F238E27FC236}">
                <a16:creationId xmlns:a16="http://schemas.microsoft.com/office/drawing/2014/main" id="{F1DFE79D-BFE4-4EF1-86D4-E3BAF9A3249D}"/>
              </a:ext>
            </a:extLst>
          </p:cNvPr>
          <p:cNvCxnSpPr>
            <a:cxnSpLocks/>
            <a:stCxn id="185" idx="0"/>
            <a:endCxn id="25" idx="2"/>
          </p:cNvCxnSpPr>
          <p:nvPr/>
        </p:nvCxnSpPr>
        <p:spPr>
          <a:xfrm rot="16200000" flipV="1">
            <a:off x="3723218" y="3852165"/>
            <a:ext cx="1871780" cy="9217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accent1">
                <a:lumMod val="60000"/>
                <a:lumOff val="40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61">
            <a:extLst>
              <a:ext uri="{FF2B5EF4-FFF2-40B4-BE49-F238E27FC236}">
                <a16:creationId xmlns:a16="http://schemas.microsoft.com/office/drawing/2014/main" id="{7DE806AA-5E5E-4F60-9EF6-DB5BD1187ED9}"/>
              </a:ext>
            </a:extLst>
          </p:cNvPr>
          <p:cNvSpPr/>
          <p:nvPr/>
        </p:nvSpPr>
        <p:spPr>
          <a:xfrm>
            <a:off x="5094149" y="2313710"/>
            <a:ext cx="2404727" cy="27014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E0009-C66F-4EB6-8B99-B8AD66E37BB1}"/>
              </a:ext>
            </a:extLst>
          </p:cNvPr>
          <p:cNvSpPr/>
          <p:nvPr/>
        </p:nvSpPr>
        <p:spPr>
          <a:xfrm>
            <a:off x="5980571" y="2687995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SAP Gateway*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4E8DF-B9C0-407E-84BD-208584451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13" y="2400357"/>
            <a:ext cx="626907" cy="69625"/>
          </a:xfrm>
          <a:prstGeom prst="rect">
            <a:avLst/>
          </a:prstGeom>
        </p:spPr>
      </p:pic>
      <p:sp>
        <p:nvSpPr>
          <p:cNvPr id="9" name="Rechteck 9">
            <a:extLst>
              <a:ext uri="{FF2B5EF4-FFF2-40B4-BE49-F238E27FC236}">
                <a16:creationId xmlns:a16="http://schemas.microsoft.com/office/drawing/2014/main" id="{D996EA71-05FF-4982-A624-0BE395AB0871}"/>
              </a:ext>
            </a:extLst>
          </p:cNvPr>
          <p:cNvSpPr/>
          <p:nvPr/>
        </p:nvSpPr>
        <p:spPr>
          <a:xfrm>
            <a:off x="5133551" y="3641019"/>
            <a:ext cx="1165105" cy="589645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Management Add-on: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Management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 Base Management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 Base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E3CDFE3-1659-44B6-BA0D-F9F07E321A03}"/>
              </a:ext>
            </a:extLst>
          </p:cNvPr>
          <p:cNvSpPr/>
          <p:nvPr/>
        </p:nvSpPr>
        <p:spPr>
          <a:xfrm>
            <a:off x="5133550" y="2885535"/>
            <a:ext cx="2233107" cy="727710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Enterprise Management: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 &amp; Controlling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Manufacturing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Production Planning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Portfolio / Project Management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997C4-C761-483B-9597-728F28DEAF5D}"/>
              </a:ext>
            </a:extLst>
          </p:cNvPr>
          <p:cNvSpPr txBox="1"/>
          <p:nvPr/>
        </p:nvSpPr>
        <p:spPr>
          <a:xfrm>
            <a:off x="6184808" y="3002529"/>
            <a:ext cx="885179" cy="726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Sourcing &amp; Procurement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Asset Management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Compliance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Management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hteck 9">
            <a:extLst>
              <a:ext uri="{FF2B5EF4-FFF2-40B4-BE49-F238E27FC236}">
                <a16:creationId xmlns:a16="http://schemas.microsoft.com/office/drawing/2014/main" id="{F9DB74B8-B15F-4E8E-806F-5228E6319DBC}"/>
              </a:ext>
            </a:extLst>
          </p:cNvPr>
          <p:cNvSpPr/>
          <p:nvPr/>
        </p:nvSpPr>
        <p:spPr>
          <a:xfrm>
            <a:off x="6340090" y="3639088"/>
            <a:ext cx="1026567" cy="589645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Extended WM: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Inbound Processing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Internal Process Control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Outbound Processing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 Management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Optimization</a:t>
            </a:r>
          </a:p>
        </p:txBody>
      </p:sp>
      <p:cxnSp>
        <p:nvCxnSpPr>
          <p:cNvPr id="14" name="Gewinkelte Verbindung 42">
            <a:extLst>
              <a:ext uri="{FF2B5EF4-FFF2-40B4-BE49-F238E27FC236}">
                <a16:creationId xmlns:a16="http://schemas.microsoft.com/office/drawing/2014/main" id="{A95024D2-78C4-445B-80F3-051B5348056D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rot="16200000" flipV="1">
            <a:off x="7079034" y="2666892"/>
            <a:ext cx="85768" cy="1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23">
            <a:extLst>
              <a:ext uri="{FF2B5EF4-FFF2-40B4-BE49-F238E27FC236}">
                <a16:creationId xmlns:a16="http://schemas.microsoft.com/office/drawing/2014/main" id="{7B537146-0283-4FC1-ADBF-8D76FB00265F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6610609" y="2751493"/>
            <a:ext cx="318256" cy="17678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32">
            <a:extLst>
              <a:ext uri="{FF2B5EF4-FFF2-40B4-BE49-F238E27FC236}">
                <a16:creationId xmlns:a16="http://schemas.microsoft.com/office/drawing/2014/main" id="{70A63D1C-3802-49E1-A1B9-7664C3F9B50E}"/>
              </a:ext>
            </a:extLst>
          </p:cNvPr>
          <p:cNvSpPr/>
          <p:nvPr/>
        </p:nvSpPr>
        <p:spPr>
          <a:xfrm>
            <a:off x="6970861" y="2357059"/>
            <a:ext cx="3141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charset="0"/>
                <a:cs typeface="Arial" charset="0"/>
              </a:rPr>
              <a:t>SAPUI5 App</a:t>
            </a:r>
          </a:p>
        </p:txBody>
      </p:sp>
      <p:sp>
        <p:nvSpPr>
          <p:cNvPr id="17" name="Abgerundetes Rechteck 24">
            <a:extLst>
              <a:ext uri="{FF2B5EF4-FFF2-40B4-BE49-F238E27FC236}">
                <a16:creationId xmlns:a16="http://schemas.microsoft.com/office/drawing/2014/main" id="{3515CFFC-EE5A-4915-BC49-B029B962991E}"/>
              </a:ext>
            </a:extLst>
          </p:cNvPr>
          <p:cNvSpPr/>
          <p:nvPr/>
        </p:nvSpPr>
        <p:spPr>
          <a:xfrm>
            <a:off x="6928865" y="2709776"/>
            <a:ext cx="386106" cy="834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OData  API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DC48CC-8D55-4454-A0F8-A2BE39865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15" t="-7715" r="-7715" b="-7715"/>
          <a:stretch/>
        </p:blipFill>
        <p:spPr>
          <a:xfrm>
            <a:off x="7027499" y="2435170"/>
            <a:ext cx="188838" cy="188838"/>
          </a:xfrm>
          <a:prstGeom prst="rect">
            <a:avLst/>
          </a:prstGeom>
        </p:spPr>
      </p:pic>
      <p:sp>
        <p:nvSpPr>
          <p:cNvPr id="23" name="Rechteck 9">
            <a:extLst>
              <a:ext uri="{FF2B5EF4-FFF2-40B4-BE49-F238E27FC236}">
                <a16:creationId xmlns:a16="http://schemas.microsoft.com/office/drawing/2014/main" id="{BEA90C23-DE55-4BA5-8D5B-DAE7E3905501}"/>
              </a:ext>
            </a:extLst>
          </p:cNvPr>
          <p:cNvSpPr/>
          <p:nvPr/>
        </p:nvSpPr>
        <p:spPr>
          <a:xfrm>
            <a:off x="5143990" y="4666677"/>
            <a:ext cx="1165105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IBP Add-on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BCC1B0-3165-4396-B133-12EF56A733E1}"/>
              </a:ext>
            </a:extLst>
          </p:cNvPr>
          <p:cNvSpPr/>
          <p:nvPr/>
        </p:nvSpPr>
        <p:spPr>
          <a:xfrm>
            <a:off x="4563503" y="3054791"/>
            <a:ext cx="574538" cy="18456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Cloud </a:t>
            </a:r>
            <a:b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</a:b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connector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97B8B7-B770-4252-A427-29AC0CA86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906" y="2593696"/>
            <a:ext cx="327187" cy="32718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27" name="Rechteck 9">
            <a:extLst>
              <a:ext uri="{FF2B5EF4-FFF2-40B4-BE49-F238E27FC236}">
                <a16:creationId xmlns:a16="http://schemas.microsoft.com/office/drawing/2014/main" id="{EC216291-4521-49FC-8330-232F5E918095}"/>
              </a:ext>
            </a:extLst>
          </p:cNvPr>
          <p:cNvSpPr/>
          <p:nvPr/>
        </p:nvSpPr>
        <p:spPr>
          <a:xfrm>
            <a:off x="2081616" y="2305296"/>
            <a:ext cx="1222042" cy="2030422"/>
          </a:xfrm>
          <a:prstGeom prst="rect">
            <a:avLst/>
          </a:prstGeom>
          <a:noFill/>
          <a:ln w="19050">
            <a:solidFill>
              <a:srgbClr val="0A6E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32711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8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6770F1-AC7F-4366-AF5D-237C32578334}"/>
              </a:ext>
            </a:extLst>
          </p:cNvPr>
          <p:cNvCxnSpPr>
            <a:cxnSpLocks/>
          </p:cNvCxnSpPr>
          <p:nvPr/>
        </p:nvCxnSpPr>
        <p:spPr>
          <a:xfrm>
            <a:off x="3653808" y="2761119"/>
            <a:ext cx="815615" cy="0"/>
          </a:xfrm>
          <a:prstGeom prst="line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bgerundetes Rechteck 24">
            <a:extLst>
              <a:ext uri="{FF2B5EF4-FFF2-40B4-BE49-F238E27FC236}">
                <a16:creationId xmlns:a16="http://schemas.microsoft.com/office/drawing/2014/main" id="{F8590AF7-942E-46E5-A0AD-AA785F00A61F}"/>
              </a:ext>
            </a:extLst>
          </p:cNvPr>
          <p:cNvSpPr/>
          <p:nvPr/>
        </p:nvSpPr>
        <p:spPr>
          <a:xfrm>
            <a:off x="3132027" y="2720342"/>
            <a:ext cx="488568" cy="8295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BentonSans Book " charset="0"/>
                <a:cs typeface="BentonSans Book " charset="0"/>
              </a:rPr>
              <a:t>Secure tunnel</a:t>
            </a:r>
          </a:p>
        </p:txBody>
      </p:sp>
      <p:sp>
        <p:nvSpPr>
          <p:cNvPr id="31" name="Textfeld 6">
            <a:extLst>
              <a:ext uri="{FF2B5EF4-FFF2-40B4-BE49-F238E27FC236}">
                <a16:creationId xmlns:a16="http://schemas.microsoft.com/office/drawing/2014/main" id="{6066E370-AD76-4B6E-80BD-DBCF4532ACA6}"/>
              </a:ext>
            </a:extLst>
          </p:cNvPr>
          <p:cNvSpPr txBox="1"/>
          <p:nvPr/>
        </p:nvSpPr>
        <p:spPr>
          <a:xfrm>
            <a:off x="978675" y="381240"/>
            <a:ext cx="1222042" cy="19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BentonSans Medium" charset="0"/>
                <a:cs typeface="BentonSans Medium" charset="0"/>
              </a:rPr>
              <a:t>INTERNET</a:t>
            </a:r>
          </a:p>
        </p:txBody>
      </p:sp>
      <p:cxnSp>
        <p:nvCxnSpPr>
          <p:cNvPr id="32" name="Gerade Verbindung 60">
            <a:extLst>
              <a:ext uri="{FF2B5EF4-FFF2-40B4-BE49-F238E27FC236}">
                <a16:creationId xmlns:a16="http://schemas.microsoft.com/office/drawing/2014/main" id="{858A05C2-BDE3-4422-93B9-4527E7A59ADE}"/>
              </a:ext>
            </a:extLst>
          </p:cNvPr>
          <p:cNvCxnSpPr>
            <a:cxnSpLocks/>
          </p:cNvCxnSpPr>
          <p:nvPr/>
        </p:nvCxnSpPr>
        <p:spPr>
          <a:xfrm flipV="1">
            <a:off x="3376311" y="2826585"/>
            <a:ext cx="0" cy="1902363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3E0A6-E9C8-4182-9EBA-540E33E64329}"/>
              </a:ext>
            </a:extLst>
          </p:cNvPr>
          <p:cNvSpPr/>
          <p:nvPr/>
        </p:nvSpPr>
        <p:spPr>
          <a:xfrm>
            <a:off x="2993482" y="624353"/>
            <a:ext cx="446272" cy="1099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Firewall</a:t>
            </a:r>
          </a:p>
        </p:txBody>
      </p:sp>
      <p:pic>
        <p:nvPicPr>
          <p:cNvPr id="34" name="Bild 11">
            <a:extLst>
              <a:ext uri="{FF2B5EF4-FFF2-40B4-BE49-F238E27FC236}">
                <a16:creationId xmlns:a16="http://schemas.microsoft.com/office/drawing/2014/main" id="{98A9CADF-6C06-417F-87DA-65EBCF483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1" y="3105224"/>
            <a:ext cx="650532" cy="126799"/>
          </a:xfrm>
          <a:prstGeom prst="rect">
            <a:avLst/>
          </a:prstGeom>
        </p:spPr>
      </p:pic>
      <p:pic>
        <p:nvPicPr>
          <p:cNvPr id="35" name="Bild 16">
            <a:extLst>
              <a:ext uri="{FF2B5EF4-FFF2-40B4-BE49-F238E27FC236}">
                <a16:creationId xmlns:a16="http://schemas.microsoft.com/office/drawing/2014/main" id="{13E4CAD7-1A64-4762-8AFC-B931D5B236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8" y="2308370"/>
            <a:ext cx="1059182" cy="126799"/>
          </a:xfrm>
          <a:prstGeom prst="rect">
            <a:avLst/>
          </a:prstGeom>
        </p:spPr>
      </p:pic>
      <p:sp>
        <p:nvSpPr>
          <p:cNvPr id="36" name="Rechteck 39">
            <a:extLst>
              <a:ext uri="{FF2B5EF4-FFF2-40B4-BE49-F238E27FC236}">
                <a16:creationId xmlns:a16="http://schemas.microsoft.com/office/drawing/2014/main" id="{69BA7AAC-40BF-4848-BB5B-98E546A4B2A2}"/>
              </a:ext>
            </a:extLst>
          </p:cNvPr>
          <p:cNvSpPr/>
          <p:nvPr/>
        </p:nvSpPr>
        <p:spPr>
          <a:xfrm>
            <a:off x="2636944" y="2530434"/>
            <a:ext cx="480162" cy="7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Calibri" panose="020F0502020204030204"/>
                <a:ea typeface="Arial" charset="0"/>
                <a:cs typeface="Arial" charset="0"/>
              </a:rPr>
              <a:t>Connectivity</a:t>
            </a:r>
          </a:p>
        </p:txBody>
      </p:sp>
      <p:sp>
        <p:nvSpPr>
          <p:cNvPr id="37" name="Rechteck 44">
            <a:extLst>
              <a:ext uri="{FF2B5EF4-FFF2-40B4-BE49-F238E27FC236}">
                <a16:creationId xmlns:a16="http://schemas.microsoft.com/office/drawing/2014/main" id="{08AB1974-0C93-45C5-8861-90BB069C090A}"/>
              </a:ext>
            </a:extLst>
          </p:cNvPr>
          <p:cNvSpPr/>
          <p:nvPr/>
        </p:nvSpPr>
        <p:spPr>
          <a:xfrm>
            <a:off x="2027750" y="2925481"/>
            <a:ext cx="835233" cy="7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Auth.</a:t>
            </a: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srgbClr val="074D92"/>
              </a:solidFill>
              <a:effectLst/>
              <a:uLnTx/>
              <a:uFillTx/>
              <a:latin typeface="Calibri" panose="020F0502020204030204"/>
              <a:ea typeface="Arial" charset="0"/>
              <a:cs typeface="Arial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FCE5F08-432C-4904-BE99-CA7F51D5D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600" y="2357059"/>
            <a:ext cx="817969" cy="647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A1EFAFB-AC48-462E-8BCE-B68494BC48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8904" y="2600213"/>
            <a:ext cx="327187" cy="3271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BF62090-B951-49EA-A725-6A00575D9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7805" y="2602520"/>
            <a:ext cx="327187" cy="327187"/>
          </a:xfrm>
          <a:prstGeom prst="rect">
            <a:avLst/>
          </a:prstGeom>
        </p:spPr>
      </p:pic>
      <p:cxnSp>
        <p:nvCxnSpPr>
          <p:cNvPr id="41" name="Gerade Verbindung mit Pfeil 136">
            <a:extLst>
              <a:ext uri="{FF2B5EF4-FFF2-40B4-BE49-F238E27FC236}">
                <a16:creationId xmlns:a16="http://schemas.microsoft.com/office/drawing/2014/main" id="{718A5235-FDBD-49F4-AEAF-A054679D8DBE}"/>
              </a:ext>
            </a:extLst>
          </p:cNvPr>
          <p:cNvCxnSpPr>
            <a:cxnSpLocks/>
            <a:stCxn id="34" idx="3"/>
            <a:endCxn id="70" idx="1"/>
          </p:cNvCxnSpPr>
          <p:nvPr/>
        </p:nvCxnSpPr>
        <p:spPr>
          <a:xfrm>
            <a:off x="1649803" y="3168624"/>
            <a:ext cx="501470" cy="17578"/>
          </a:xfrm>
          <a:prstGeom prst="straightConnector1">
            <a:avLst/>
          </a:prstGeom>
          <a:ln w="19050" cap="sq" cmpd="sng">
            <a:solidFill>
              <a:srgbClr val="107E3E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136">
            <a:extLst>
              <a:ext uri="{FF2B5EF4-FFF2-40B4-BE49-F238E27FC236}">
                <a16:creationId xmlns:a16="http://schemas.microsoft.com/office/drawing/2014/main" id="{57D9D01E-8035-4D07-A8AE-53B6BF281D4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1672049" y="2364000"/>
            <a:ext cx="406638" cy="7770"/>
          </a:xfrm>
          <a:prstGeom prst="straightConnector1">
            <a:avLst/>
          </a:prstGeom>
          <a:ln w="19050" cap="sq" cmpd="sng">
            <a:solidFill>
              <a:srgbClr val="107E3E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bgerundetes Rechteck 24">
            <a:extLst>
              <a:ext uri="{FF2B5EF4-FFF2-40B4-BE49-F238E27FC236}">
                <a16:creationId xmlns:a16="http://schemas.microsoft.com/office/drawing/2014/main" id="{FB431D98-0D7A-4C40-9946-A9F16A851FD8}"/>
              </a:ext>
            </a:extLst>
          </p:cNvPr>
          <p:cNvSpPr/>
          <p:nvPr/>
        </p:nvSpPr>
        <p:spPr>
          <a:xfrm>
            <a:off x="1772369" y="2335655"/>
            <a:ext cx="187504" cy="64460"/>
          </a:xfrm>
          <a:prstGeom prst="roundRect">
            <a:avLst>
              <a:gd name="adj" fmla="val 50000"/>
            </a:avLst>
          </a:prstGeom>
          <a:solidFill>
            <a:srgbClr val="107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trust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8B9468-797D-4C1C-90C9-E7FDF1C8E039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2586090" y="2763806"/>
            <a:ext cx="131714" cy="2307"/>
          </a:xfrm>
          <a:prstGeom prst="line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BAFF012-A8B2-4FB6-93E2-14A982C03440}"/>
              </a:ext>
            </a:extLst>
          </p:cNvPr>
          <p:cNvSpPr/>
          <p:nvPr/>
        </p:nvSpPr>
        <p:spPr>
          <a:xfrm>
            <a:off x="6664691" y="4731486"/>
            <a:ext cx="630038" cy="232371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Job Scheduling / AFT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92F6D7-24F7-46B2-B34E-C04096624BEF}"/>
              </a:ext>
            </a:extLst>
          </p:cNvPr>
          <p:cNvCxnSpPr>
            <a:cxnSpLocks/>
            <a:stCxn id="48" idx="1"/>
            <a:endCxn id="45" idx="3"/>
          </p:cNvCxnSpPr>
          <p:nvPr/>
        </p:nvCxnSpPr>
        <p:spPr>
          <a:xfrm flipH="1">
            <a:off x="7294729" y="4804378"/>
            <a:ext cx="413875" cy="43294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bgerundetes Rechteck 24">
            <a:extLst>
              <a:ext uri="{FF2B5EF4-FFF2-40B4-BE49-F238E27FC236}">
                <a16:creationId xmlns:a16="http://schemas.microsoft.com/office/drawing/2014/main" id="{929CE225-F5AF-4B67-9995-ED9ACB3FC0C8}"/>
              </a:ext>
            </a:extLst>
          </p:cNvPr>
          <p:cNvSpPr/>
          <p:nvPr/>
        </p:nvSpPr>
        <p:spPr>
          <a:xfrm>
            <a:off x="7371109" y="4750064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48" name="Rechteck 9">
            <a:extLst>
              <a:ext uri="{FF2B5EF4-FFF2-40B4-BE49-F238E27FC236}">
                <a16:creationId xmlns:a16="http://schemas.microsoft.com/office/drawing/2014/main" id="{0A24AFDF-4005-4CA8-8C01-A26C5761A1C2}"/>
              </a:ext>
            </a:extLst>
          </p:cNvPr>
          <p:cNvSpPr/>
          <p:nvPr/>
        </p:nvSpPr>
        <p:spPr>
          <a:xfrm>
            <a:off x="7708604" y="4717971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Control-M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FC6A68D-105F-4642-A555-00B9FE7F65AF}"/>
              </a:ext>
            </a:extLst>
          </p:cNvPr>
          <p:cNvSpPr/>
          <p:nvPr/>
        </p:nvSpPr>
        <p:spPr>
          <a:xfrm>
            <a:off x="4045541" y="6032508"/>
            <a:ext cx="574538" cy="18456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Data Services Agent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79CB26C-BE5B-465B-86F5-5590D7606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218" y="5705157"/>
            <a:ext cx="327187" cy="327187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19887F-BF00-40C8-B2D3-5C52C6DD4191}"/>
              </a:ext>
            </a:extLst>
          </p:cNvPr>
          <p:cNvCxnSpPr>
            <a:cxnSpLocks/>
            <a:stCxn id="85" idx="1"/>
            <a:endCxn id="50" idx="3"/>
          </p:cNvCxnSpPr>
          <p:nvPr/>
        </p:nvCxnSpPr>
        <p:spPr>
          <a:xfrm rot="10800000">
            <a:off x="4496406" y="5868750"/>
            <a:ext cx="565613" cy="147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9DD954-466E-4C01-9674-60C6F9B1335A}"/>
              </a:ext>
            </a:extLst>
          </p:cNvPr>
          <p:cNvCxnSpPr>
            <a:cxnSpLocks/>
            <a:stCxn id="50" idx="0"/>
            <a:endCxn id="53" idx="3"/>
          </p:cNvCxnSpPr>
          <p:nvPr/>
        </p:nvCxnSpPr>
        <p:spPr>
          <a:xfrm rot="16200000" flipV="1">
            <a:off x="3531803" y="4904147"/>
            <a:ext cx="889802" cy="712216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bgerundetes Rechteck 24">
            <a:extLst>
              <a:ext uri="{FF2B5EF4-FFF2-40B4-BE49-F238E27FC236}">
                <a16:creationId xmlns:a16="http://schemas.microsoft.com/office/drawing/2014/main" id="{FD04F432-1457-4C8E-8233-7E61C42598D7}"/>
              </a:ext>
            </a:extLst>
          </p:cNvPr>
          <p:cNvSpPr/>
          <p:nvPr/>
        </p:nvSpPr>
        <p:spPr>
          <a:xfrm>
            <a:off x="3132027" y="4773877"/>
            <a:ext cx="488568" cy="8295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BentonSans Book " charset="0"/>
                <a:cs typeface="BentonSans Book " charset="0"/>
              </a:rPr>
              <a:t>Secure tunnel</a:t>
            </a:r>
          </a:p>
        </p:txBody>
      </p:sp>
      <p:cxnSp>
        <p:nvCxnSpPr>
          <p:cNvPr id="54" name="Gerade Verbindung 60">
            <a:extLst>
              <a:ext uri="{FF2B5EF4-FFF2-40B4-BE49-F238E27FC236}">
                <a16:creationId xmlns:a16="http://schemas.microsoft.com/office/drawing/2014/main" id="{12825B10-9B8E-4C23-9510-96421FD42852}"/>
              </a:ext>
            </a:extLst>
          </p:cNvPr>
          <p:cNvCxnSpPr>
            <a:cxnSpLocks/>
          </p:cNvCxnSpPr>
          <p:nvPr/>
        </p:nvCxnSpPr>
        <p:spPr>
          <a:xfrm flipV="1">
            <a:off x="3376311" y="4901762"/>
            <a:ext cx="0" cy="1358184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25">
            <a:extLst>
              <a:ext uri="{FF2B5EF4-FFF2-40B4-BE49-F238E27FC236}">
                <a16:creationId xmlns:a16="http://schemas.microsoft.com/office/drawing/2014/main" id="{6A1FF16B-D4E9-411A-A687-00FAD3FD02F1}"/>
              </a:ext>
            </a:extLst>
          </p:cNvPr>
          <p:cNvCxnSpPr>
            <a:cxnSpLocks/>
            <a:stCxn id="53" idx="1"/>
            <a:endCxn id="40" idx="2"/>
          </p:cNvCxnSpPr>
          <p:nvPr/>
        </p:nvCxnSpPr>
        <p:spPr>
          <a:xfrm rot="10800000">
            <a:off x="2881399" y="2929707"/>
            <a:ext cx="250628" cy="1885647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497FEEC-EFB6-4D42-B945-614B0E5FD3F6}"/>
              </a:ext>
            </a:extLst>
          </p:cNvPr>
          <p:cNvSpPr/>
          <p:nvPr/>
        </p:nvSpPr>
        <p:spPr>
          <a:xfrm>
            <a:off x="2151273" y="3105026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Ariba CIG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D3E58B-E268-4EC0-A0FE-8AA648BB5ABC}"/>
              </a:ext>
            </a:extLst>
          </p:cNvPr>
          <p:cNvSpPr/>
          <p:nvPr/>
        </p:nvSpPr>
        <p:spPr>
          <a:xfrm>
            <a:off x="2158561" y="3443773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CPI DS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8" name="Rechteck 9">
            <a:extLst>
              <a:ext uri="{FF2B5EF4-FFF2-40B4-BE49-F238E27FC236}">
                <a16:creationId xmlns:a16="http://schemas.microsoft.com/office/drawing/2014/main" id="{8C30A10A-B524-427A-B372-00C3E55FB0AC}"/>
              </a:ext>
            </a:extLst>
          </p:cNvPr>
          <p:cNvSpPr/>
          <p:nvPr/>
        </p:nvSpPr>
        <p:spPr>
          <a:xfrm>
            <a:off x="5143990" y="4513658"/>
            <a:ext cx="1165105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Ariba CIG Add-on</a:t>
            </a:r>
          </a:p>
        </p:txBody>
      </p: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CDA9EDA-B50D-4492-86A6-2FCDC8D1233E}"/>
              </a:ext>
            </a:extLst>
          </p:cNvPr>
          <p:cNvCxnSpPr>
            <a:cxnSpLocks/>
          </p:cNvCxnSpPr>
          <p:nvPr/>
        </p:nvCxnSpPr>
        <p:spPr>
          <a:xfrm rot="10800000">
            <a:off x="4804591" y="3249929"/>
            <a:ext cx="489490" cy="1655768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hteck 61">
            <a:extLst>
              <a:ext uri="{FF2B5EF4-FFF2-40B4-BE49-F238E27FC236}">
                <a16:creationId xmlns:a16="http://schemas.microsoft.com/office/drawing/2014/main" id="{855FC0D6-AE25-4025-AF87-811B218C3F08}"/>
              </a:ext>
            </a:extLst>
          </p:cNvPr>
          <p:cNvSpPr/>
          <p:nvPr/>
        </p:nvSpPr>
        <p:spPr>
          <a:xfrm>
            <a:off x="5062018" y="5687536"/>
            <a:ext cx="2404727" cy="365376"/>
          </a:xfrm>
          <a:prstGeom prst="rect">
            <a:avLst/>
          </a:prstGeom>
          <a:noFill/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cxnSp>
        <p:nvCxnSpPr>
          <p:cNvPr id="87" name="Straight Arrow Connector 25">
            <a:extLst>
              <a:ext uri="{FF2B5EF4-FFF2-40B4-BE49-F238E27FC236}">
                <a16:creationId xmlns:a16="http://schemas.microsoft.com/office/drawing/2014/main" id="{293A283C-CC09-441A-8832-0E91C1D6B775}"/>
              </a:ext>
            </a:extLst>
          </p:cNvPr>
          <p:cNvCxnSpPr>
            <a:cxnSpLocks/>
          </p:cNvCxnSpPr>
          <p:nvPr/>
        </p:nvCxnSpPr>
        <p:spPr>
          <a:xfrm flipV="1">
            <a:off x="5266595" y="5037214"/>
            <a:ext cx="0" cy="616142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25">
            <a:extLst>
              <a:ext uri="{FF2B5EF4-FFF2-40B4-BE49-F238E27FC236}">
                <a16:creationId xmlns:a16="http://schemas.microsoft.com/office/drawing/2014/main" id="{AD1357C4-9490-42C8-A9C8-9DB342335200}"/>
              </a:ext>
            </a:extLst>
          </p:cNvPr>
          <p:cNvCxnSpPr>
            <a:cxnSpLocks/>
          </p:cNvCxnSpPr>
          <p:nvPr/>
        </p:nvCxnSpPr>
        <p:spPr>
          <a:xfrm flipV="1">
            <a:off x="7046284" y="5046607"/>
            <a:ext cx="0" cy="616142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E2182B6-3F1C-441F-A1C8-B75C8B578E09}"/>
              </a:ext>
            </a:extLst>
          </p:cNvPr>
          <p:cNvGrpSpPr/>
          <p:nvPr/>
        </p:nvGrpSpPr>
        <p:grpSpPr>
          <a:xfrm>
            <a:off x="5847507" y="5690330"/>
            <a:ext cx="953320" cy="223010"/>
            <a:chOff x="10450344" y="8928129"/>
            <a:chExt cx="1572980" cy="367968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A18075E-6958-4F15-BB16-A4A7C19CA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C86C687-47CC-4461-BE0E-1010F023F054}"/>
                </a:ext>
              </a:extLst>
            </p:cNvPr>
            <p:cNvSpPr txBox="1"/>
            <p:nvPr/>
          </p:nvSpPr>
          <p:spPr>
            <a:xfrm>
              <a:off x="10732054" y="8928129"/>
              <a:ext cx="1291270" cy="36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BW on HANA</a:t>
              </a:r>
            </a:p>
          </p:txBody>
        </p:sp>
      </p:grpSp>
      <p:sp>
        <p:nvSpPr>
          <p:cNvPr id="113" name="Rechteck 61">
            <a:extLst>
              <a:ext uri="{FF2B5EF4-FFF2-40B4-BE49-F238E27FC236}">
                <a16:creationId xmlns:a16="http://schemas.microsoft.com/office/drawing/2014/main" id="{E60B07B4-AE4F-4A63-AAC7-B5F901B24D58}"/>
              </a:ext>
            </a:extLst>
          </p:cNvPr>
          <p:cNvSpPr/>
          <p:nvPr/>
        </p:nvSpPr>
        <p:spPr>
          <a:xfrm>
            <a:off x="6764978" y="5285945"/>
            <a:ext cx="504897" cy="18653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24DE1EF-CCA1-4129-BE56-183DB3E5D5D8}"/>
              </a:ext>
            </a:extLst>
          </p:cNvPr>
          <p:cNvGrpSpPr/>
          <p:nvPr/>
        </p:nvGrpSpPr>
        <p:grpSpPr>
          <a:xfrm>
            <a:off x="6844607" y="5288739"/>
            <a:ext cx="507685" cy="223010"/>
            <a:chOff x="10450344" y="8928129"/>
            <a:chExt cx="837679" cy="36796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83F9398-10BF-4E63-9FB1-BFBD348401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C020C7A-3295-47C5-906A-9A89FAC20B29}"/>
                </a:ext>
              </a:extLst>
            </p:cNvPr>
            <p:cNvSpPr txBox="1"/>
            <p:nvPr/>
          </p:nvSpPr>
          <p:spPr>
            <a:xfrm>
              <a:off x="10732053" y="8928129"/>
              <a:ext cx="555970" cy="36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SLT</a:t>
              </a:r>
            </a:p>
          </p:txBody>
        </p:sp>
      </p:grpSp>
      <p:sp>
        <p:nvSpPr>
          <p:cNvPr id="125" name="Rechteck 61">
            <a:extLst>
              <a:ext uri="{FF2B5EF4-FFF2-40B4-BE49-F238E27FC236}">
                <a16:creationId xmlns:a16="http://schemas.microsoft.com/office/drawing/2014/main" id="{3199E3E5-CD35-464F-92F1-F3DA0831D003}"/>
              </a:ext>
            </a:extLst>
          </p:cNvPr>
          <p:cNvSpPr/>
          <p:nvPr/>
        </p:nvSpPr>
        <p:spPr>
          <a:xfrm>
            <a:off x="7672471" y="5288828"/>
            <a:ext cx="504897" cy="186531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06DE456-E5DE-4EE6-8896-823F9A055756}"/>
              </a:ext>
            </a:extLst>
          </p:cNvPr>
          <p:cNvSpPr txBox="1"/>
          <p:nvPr/>
        </p:nvSpPr>
        <p:spPr>
          <a:xfrm>
            <a:off x="7703452" y="5285945"/>
            <a:ext cx="527709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RT-ODS</a:t>
            </a:r>
          </a:p>
        </p:txBody>
      </p:sp>
      <p:cxnSp>
        <p:nvCxnSpPr>
          <p:cNvPr id="129" name="Straight Arrow Connector 25">
            <a:extLst>
              <a:ext uri="{FF2B5EF4-FFF2-40B4-BE49-F238E27FC236}">
                <a16:creationId xmlns:a16="http://schemas.microsoft.com/office/drawing/2014/main" id="{161D6DDA-3F8C-4117-B139-6AC72B4562F6}"/>
              </a:ext>
            </a:extLst>
          </p:cNvPr>
          <p:cNvCxnSpPr>
            <a:cxnSpLocks/>
            <a:stCxn id="116" idx="3"/>
            <a:endCxn id="125" idx="1"/>
          </p:cNvCxnSpPr>
          <p:nvPr/>
        </p:nvCxnSpPr>
        <p:spPr>
          <a:xfrm flipV="1">
            <a:off x="7352292" y="5382094"/>
            <a:ext cx="320179" cy="18150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61">
            <a:extLst>
              <a:ext uri="{FF2B5EF4-FFF2-40B4-BE49-F238E27FC236}">
                <a16:creationId xmlns:a16="http://schemas.microsoft.com/office/drawing/2014/main" id="{616014CD-D96F-4718-BE02-17B800524819}"/>
              </a:ext>
            </a:extLst>
          </p:cNvPr>
          <p:cNvSpPr/>
          <p:nvPr/>
        </p:nvSpPr>
        <p:spPr>
          <a:xfrm>
            <a:off x="6095823" y="5285945"/>
            <a:ext cx="504897" cy="1865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42000">
                <a:srgbClr val="CDCDCD"/>
              </a:gs>
              <a:gs pos="45000">
                <a:schemeClr val="accent4">
                  <a:lumMod val="40000"/>
                  <a:lumOff val="60000"/>
                </a:schemeClr>
              </a:gs>
            </a:gsLst>
            <a:lin ang="10800000" scaled="1"/>
            <a:tileRect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FEF2F40-FA2A-4D14-99DB-922A1AC8672E}"/>
              </a:ext>
            </a:extLst>
          </p:cNvPr>
          <p:cNvGrpSpPr/>
          <p:nvPr/>
        </p:nvGrpSpPr>
        <p:grpSpPr>
          <a:xfrm>
            <a:off x="6175451" y="5288739"/>
            <a:ext cx="530127" cy="223010"/>
            <a:chOff x="10450344" y="8928129"/>
            <a:chExt cx="874709" cy="367968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CB7AA772-7AD2-4269-ACEF-975B194AC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F92167E-76D2-4B52-BE45-1E5CFED32144}"/>
                </a:ext>
              </a:extLst>
            </p:cNvPr>
            <p:cNvSpPr txBox="1"/>
            <p:nvPr/>
          </p:nvSpPr>
          <p:spPr>
            <a:xfrm>
              <a:off x="10732053" y="8928129"/>
              <a:ext cx="593000" cy="36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GTS</a:t>
              </a:r>
            </a:p>
          </p:txBody>
        </p:sp>
      </p:grpSp>
      <p:cxnSp>
        <p:nvCxnSpPr>
          <p:cNvPr id="137" name="Straight Arrow Connector 25">
            <a:extLst>
              <a:ext uri="{FF2B5EF4-FFF2-40B4-BE49-F238E27FC236}">
                <a16:creationId xmlns:a16="http://schemas.microsoft.com/office/drawing/2014/main" id="{ADF22DE3-06FA-429E-A6C0-FB87C5479572}"/>
              </a:ext>
            </a:extLst>
          </p:cNvPr>
          <p:cNvCxnSpPr>
            <a:cxnSpLocks/>
            <a:stCxn id="135" idx="3"/>
            <a:endCxn id="113" idx="1"/>
          </p:cNvCxnSpPr>
          <p:nvPr/>
        </p:nvCxnSpPr>
        <p:spPr>
          <a:xfrm flipV="1">
            <a:off x="6705578" y="5379211"/>
            <a:ext cx="59400" cy="21033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C1011A5-EE20-4E48-865F-C4575E743098}"/>
              </a:ext>
            </a:extLst>
          </p:cNvPr>
          <p:cNvSpPr/>
          <p:nvPr/>
        </p:nvSpPr>
        <p:spPr>
          <a:xfrm>
            <a:off x="6664691" y="4520050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ITS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66E1A38-DBB2-4A06-867F-CE5720D6AC7B}"/>
              </a:ext>
            </a:extLst>
          </p:cNvPr>
          <p:cNvCxnSpPr>
            <a:cxnSpLocks/>
          </p:cNvCxnSpPr>
          <p:nvPr/>
        </p:nvCxnSpPr>
        <p:spPr>
          <a:xfrm flipH="1" flipV="1">
            <a:off x="7294729" y="4602128"/>
            <a:ext cx="413875" cy="9393"/>
          </a:xfrm>
          <a:prstGeom prst="line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Abgerundetes Rechteck 24">
            <a:extLst>
              <a:ext uri="{FF2B5EF4-FFF2-40B4-BE49-F238E27FC236}">
                <a16:creationId xmlns:a16="http://schemas.microsoft.com/office/drawing/2014/main" id="{C371A68E-B12B-443B-AA2E-7746B2BD3F02}"/>
              </a:ext>
            </a:extLst>
          </p:cNvPr>
          <p:cNvSpPr/>
          <p:nvPr/>
        </p:nvSpPr>
        <p:spPr>
          <a:xfrm>
            <a:off x="7371109" y="4557207"/>
            <a:ext cx="258247" cy="8984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</a:t>
            </a:r>
          </a:p>
        </p:txBody>
      </p:sp>
      <p:sp>
        <p:nvSpPr>
          <p:cNvPr id="158" name="Abgerundetes Rechteck 24">
            <a:extLst>
              <a:ext uri="{FF2B5EF4-FFF2-40B4-BE49-F238E27FC236}">
                <a16:creationId xmlns:a16="http://schemas.microsoft.com/office/drawing/2014/main" id="{00740AC4-69EC-412E-B107-3DA72BBA1A51}"/>
              </a:ext>
            </a:extLst>
          </p:cNvPr>
          <p:cNvSpPr/>
          <p:nvPr/>
        </p:nvSpPr>
        <p:spPr>
          <a:xfrm>
            <a:off x="1772369" y="3145960"/>
            <a:ext cx="187504" cy="64460"/>
          </a:xfrm>
          <a:prstGeom prst="roundRect">
            <a:avLst>
              <a:gd name="adj" fmla="val 50000"/>
            </a:avLst>
          </a:prstGeom>
          <a:solidFill>
            <a:srgbClr val="107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trust</a:t>
            </a:r>
          </a:p>
        </p:txBody>
      </p:sp>
      <p:pic>
        <p:nvPicPr>
          <p:cNvPr id="159" name="Graphic 158">
            <a:extLst>
              <a:ext uri="{FF2B5EF4-FFF2-40B4-BE49-F238E27FC236}">
                <a16:creationId xmlns:a16="http://schemas.microsoft.com/office/drawing/2014/main" id="{28B5F2DE-C92B-456B-AADD-EAF8A459DF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97202" y="4499619"/>
            <a:ext cx="102053" cy="163594"/>
          </a:xfrm>
          <a:prstGeom prst="rect">
            <a:avLst/>
          </a:prstGeom>
        </p:spPr>
      </p:pic>
      <p:pic>
        <p:nvPicPr>
          <p:cNvPr id="1026" name="Picture 2" descr="Title Goes Here and Here and Here">
            <a:extLst>
              <a:ext uri="{FF2B5EF4-FFF2-40B4-BE49-F238E27FC236}">
                <a16:creationId xmlns:a16="http://schemas.microsoft.com/office/drawing/2014/main" id="{4D560D6E-D063-4AB9-A3E8-A79002C8F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20" y="3351957"/>
            <a:ext cx="748384" cy="41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Gerade Verbindung mit Pfeil 136">
            <a:extLst>
              <a:ext uri="{FF2B5EF4-FFF2-40B4-BE49-F238E27FC236}">
                <a16:creationId xmlns:a16="http://schemas.microsoft.com/office/drawing/2014/main" id="{DC331DD4-D84F-48EF-89F2-772BEF706C1B}"/>
              </a:ext>
            </a:extLst>
          </p:cNvPr>
          <p:cNvCxnSpPr>
            <a:cxnSpLocks/>
          </p:cNvCxnSpPr>
          <p:nvPr/>
        </p:nvCxnSpPr>
        <p:spPr>
          <a:xfrm flipV="1">
            <a:off x="1644583" y="3505129"/>
            <a:ext cx="501470" cy="99"/>
          </a:xfrm>
          <a:prstGeom prst="straightConnector1">
            <a:avLst/>
          </a:prstGeom>
          <a:ln w="19050" cap="sq" cmpd="sng">
            <a:solidFill>
              <a:srgbClr val="107E3E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Abgerundetes Rechteck 24">
            <a:extLst>
              <a:ext uri="{FF2B5EF4-FFF2-40B4-BE49-F238E27FC236}">
                <a16:creationId xmlns:a16="http://schemas.microsoft.com/office/drawing/2014/main" id="{DF4773DF-FBD4-4D43-94CB-AA90E3FC0220}"/>
              </a:ext>
            </a:extLst>
          </p:cNvPr>
          <p:cNvSpPr/>
          <p:nvPr/>
        </p:nvSpPr>
        <p:spPr>
          <a:xfrm>
            <a:off x="1767148" y="3473598"/>
            <a:ext cx="187504" cy="64460"/>
          </a:xfrm>
          <a:prstGeom prst="roundRect">
            <a:avLst>
              <a:gd name="adj" fmla="val 50000"/>
            </a:avLst>
          </a:prstGeom>
          <a:solidFill>
            <a:srgbClr val="107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trust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6960B92-49CC-4BDF-B0CE-2A277F1AF329}"/>
              </a:ext>
            </a:extLst>
          </p:cNvPr>
          <p:cNvSpPr/>
          <p:nvPr/>
        </p:nvSpPr>
        <p:spPr>
          <a:xfrm>
            <a:off x="2158561" y="3936035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eInvoicing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76" name="Rechteck 61">
            <a:extLst>
              <a:ext uri="{FF2B5EF4-FFF2-40B4-BE49-F238E27FC236}">
                <a16:creationId xmlns:a16="http://schemas.microsoft.com/office/drawing/2014/main" id="{31E1F6C0-F1A9-4B61-BDC9-5DDB38610BCB}"/>
              </a:ext>
            </a:extLst>
          </p:cNvPr>
          <p:cNvSpPr/>
          <p:nvPr/>
        </p:nvSpPr>
        <p:spPr>
          <a:xfrm>
            <a:off x="991341" y="3911648"/>
            <a:ext cx="656248" cy="186531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3D88A25-77DA-4D2D-B58D-FFCC847C279B}"/>
              </a:ext>
            </a:extLst>
          </p:cNvPr>
          <p:cNvSpPr txBox="1"/>
          <p:nvPr/>
        </p:nvSpPr>
        <p:spPr>
          <a:xfrm>
            <a:off x="981862" y="3913882"/>
            <a:ext cx="753732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Govt/Broker</a:t>
            </a:r>
          </a:p>
        </p:txBody>
      </p:sp>
      <p:cxnSp>
        <p:nvCxnSpPr>
          <p:cNvPr id="178" name="Gerade Verbindung mit Pfeil 136">
            <a:extLst>
              <a:ext uri="{FF2B5EF4-FFF2-40B4-BE49-F238E27FC236}">
                <a16:creationId xmlns:a16="http://schemas.microsoft.com/office/drawing/2014/main" id="{04CD25C2-76C1-447C-A25A-1230D2846D5C}"/>
              </a:ext>
            </a:extLst>
          </p:cNvPr>
          <p:cNvCxnSpPr>
            <a:cxnSpLocks/>
          </p:cNvCxnSpPr>
          <p:nvPr/>
        </p:nvCxnSpPr>
        <p:spPr>
          <a:xfrm flipV="1">
            <a:off x="1650659" y="4005457"/>
            <a:ext cx="501470" cy="99"/>
          </a:xfrm>
          <a:prstGeom prst="straightConnector1">
            <a:avLst/>
          </a:prstGeom>
          <a:ln w="19050" cap="sq" cmpd="sng">
            <a:solidFill>
              <a:srgbClr val="107E3E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Abgerundetes Rechteck 24">
            <a:extLst>
              <a:ext uri="{FF2B5EF4-FFF2-40B4-BE49-F238E27FC236}">
                <a16:creationId xmlns:a16="http://schemas.microsoft.com/office/drawing/2014/main" id="{D246B322-BC89-4F59-B652-D689A3A2EB20}"/>
              </a:ext>
            </a:extLst>
          </p:cNvPr>
          <p:cNvSpPr/>
          <p:nvPr/>
        </p:nvSpPr>
        <p:spPr>
          <a:xfrm>
            <a:off x="1773224" y="3973925"/>
            <a:ext cx="187504" cy="64460"/>
          </a:xfrm>
          <a:prstGeom prst="roundRect">
            <a:avLst>
              <a:gd name="adj" fmla="val 50000"/>
            </a:avLst>
          </a:prstGeom>
          <a:solidFill>
            <a:srgbClr val="107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trust</a:t>
            </a:r>
          </a:p>
        </p:txBody>
      </p:sp>
      <p:pic>
        <p:nvPicPr>
          <p:cNvPr id="1028" name="Picture 4" descr="SAP Analytics Cloud Review | PCMag">
            <a:extLst>
              <a:ext uri="{FF2B5EF4-FFF2-40B4-BE49-F238E27FC236}">
                <a16:creationId xmlns:a16="http://schemas.microsoft.com/office/drawing/2014/main" id="{0001552F-72B4-4A9F-AFCD-C22E9690E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7" b="34932"/>
          <a:stretch/>
        </p:blipFill>
        <p:spPr bwMode="auto">
          <a:xfrm>
            <a:off x="486566" y="2716396"/>
            <a:ext cx="1185484" cy="1737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cxnSp>
        <p:nvCxnSpPr>
          <p:cNvPr id="181" name="Gerade Verbindung mit Pfeil 136">
            <a:extLst>
              <a:ext uri="{FF2B5EF4-FFF2-40B4-BE49-F238E27FC236}">
                <a16:creationId xmlns:a16="http://schemas.microsoft.com/office/drawing/2014/main" id="{E9D67C9C-DD17-4EE1-839B-CFB71B668AA8}"/>
              </a:ext>
            </a:extLst>
          </p:cNvPr>
          <p:cNvCxnSpPr>
            <a:cxnSpLocks/>
          </p:cNvCxnSpPr>
          <p:nvPr/>
        </p:nvCxnSpPr>
        <p:spPr>
          <a:xfrm flipV="1">
            <a:off x="1674927" y="2782416"/>
            <a:ext cx="406638" cy="7770"/>
          </a:xfrm>
          <a:prstGeom prst="straightConnector1">
            <a:avLst/>
          </a:prstGeom>
          <a:ln w="19050" cap="sq" cmpd="sng">
            <a:solidFill>
              <a:srgbClr val="107E3E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Abgerundetes Rechteck 24">
            <a:extLst>
              <a:ext uri="{FF2B5EF4-FFF2-40B4-BE49-F238E27FC236}">
                <a16:creationId xmlns:a16="http://schemas.microsoft.com/office/drawing/2014/main" id="{95911C80-5EF3-4E6F-800D-3C6770396126}"/>
              </a:ext>
            </a:extLst>
          </p:cNvPr>
          <p:cNvSpPr/>
          <p:nvPr/>
        </p:nvSpPr>
        <p:spPr>
          <a:xfrm>
            <a:off x="1775246" y="2754071"/>
            <a:ext cx="187504" cy="64460"/>
          </a:xfrm>
          <a:prstGeom prst="roundRect">
            <a:avLst>
              <a:gd name="adj" fmla="val 50000"/>
            </a:avLst>
          </a:prstGeom>
          <a:solidFill>
            <a:srgbClr val="107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trust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B424BD7-A34E-42CC-BAB3-AA7631332DE1}"/>
              </a:ext>
            </a:extLst>
          </p:cNvPr>
          <p:cNvSpPr/>
          <p:nvPr/>
        </p:nvSpPr>
        <p:spPr>
          <a:xfrm>
            <a:off x="4384301" y="5131132"/>
            <a:ext cx="574538" cy="18456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Analytics Agent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F78F943B-ACA1-4522-94BD-9417DD6B0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123" y="4792663"/>
            <a:ext cx="327187" cy="3271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cxnSp>
        <p:nvCxnSpPr>
          <p:cNvPr id="186" name="Straight Arrow Connector 25">
            <a:extLst>
              <a:ext uri="{FF2B5EF4-FFF2-40B4-BE49-F238E27FC236}">
                <a16:creationId xmlns:a16="http://schemas.microsoft.com/office/drawing/2014/main" id="{92E203F5-9A75-477A-A1D6-123024AB7484}"/>
              </a:ext>
            </a:extLst>
          </p:cNvPr>
          <p:cNvCxnSpPr>
            <a:cxnSpLocks/>
            <a:stCxn id="185" idx="3"/>
            <a:endCxn id="85" idx="1"/>
          </p:cNvCxnSpPr>
          <p:nvPr/>
        </p:nvCxnSpPr>
        <p:spPr>
          <a:xfrm>
            <a:off x="4827310" y="4956257"/>
            <a:ext cx="234708" cy="913967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accent1">
                <a:lumMod val="60000"/>
                <a:lumOff val="40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25">
            <a:extLst>
              <a:ext uri="{FF2B5EF4-FFF2-40B4-BE49-F238E27FC236}">
                <a16:creationId xmlns:a16="http://schemas.microsoft.com/office/drawing/2014/main" id="{3CB53A4A-0EA0-488B-9877-F993A46B1C2C}"/>
              </a:ext>
            </a:extLst>
          </p:cNvPr>
          <p:cNvCxnSpPr>
            <a:cxnSpLocks/>
            <a:stCxn id="6" idx="1"/>
            <a:endCxn id="185" idx="3"/>
          </p:cNvCxnSpPr>
          <p:nvPr/>
        </p:nvCxnSpPr>
        <p:spPr>
          <a:xfrm rot="10800000" flipV="1">
            <a:off x="4827310" y="3664459"/>
            <a:ext cx="266839" cy="1291798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accent1">
                <a:lumMod val="60000"/>
                <a:lumOff val="40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hteck 61">
            <a:extLst>
              <a:ext uri="{FF2B5EF4-FFF2-40B4-BE49-F238E27FC236}">
                <a16:creationId xmlns:a16="http://schemas.microsoft.com/office/drawing/2014/main" id="{570A5544-D061-4829-90D5-C7F0BA980EC4}"/>
              </a:ext>
            </a:extLst>
          </p:cNvPr>
          <p:cNvSpPr/>
          <p:nvPr/>
        </p:nvSpPr>
        <p:spPr>
          <a:xfrm>
            <a:off x="5102989" y="1966199"/>
            <a:ext cx="594653" cy="186532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96507DF-2D7D-4F1C-B5FC-E71B688A3D9B}"/>
              </a:ext>
            </a:extLst>
          </p:cNvPr>
          <p:cNvSpPr txBox="1"/>
          <p:nvPr/>
        </p:nvSpPr>
        <p:spPr>
          <a:xfrm>
            <a:off x="5165316" y="1968507"/>
            <a:ext cx="470001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PI</a:t>
            </a:r>
          </a:p>
        </p:txBody>
      </p:sp>
      <p:cxnSp>
        <p:nvCxnSpPr>
          <p:cNvPr id="226" name="Straight Arrow Connector 25">
            <a:extLst>
              <a:ext uri="{FF2B5EF4-FFF2-40B4-BE49-F238E27FC236}">
                <a16:creationId xmlns:a16="http://schemas.microsoft.com/office/drawing/2014/main" id="{5E3B7468-8E04-494B-956F-1D9AE34537FB}"/>
              </a:ext>
            </a:extLst>
          </p:cNvPr>
          <p:cNvCxnSpPr>
            <a:cxnSpLocks/>
            <a:endCxn id="225" idx="2"/>
          </p:cNvCxnSpPr>
          <p:nvPr/>
        </p:nvCxnSpPr>
        <p:spPr>
          <a:xfrm flipV="1">
            <a:off x="5400315" y="2191517"/>
            <a:ext cx="2" cy="122194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5">
            <a:extLst>
              <a:ext uri="{FF2B5EF4-FFF2-40B4-BE49-F238E27FC236}">
                <a16:creationId xmlns:a16="http://schemas.microsoft.com/office/drawing/2014/main" id="{5B148234-BCEC-4052-A230-C03814C60EC0}"/>
              </a:ext>
            </a:extLst>
          </p:cNvPr>
          <p:cNvCxnSpPr>
            <a:cxnSpLocks/>
            <a:stCxn id="224" idx="1"/>
            <a:endCxn id="25" idx="3"/>
          </p:cNvCxnSpPr>
          <p:nvPr/>
        </p:nvCxnSpPr>
        <p:spPr>
          <a:xfrm rot="10800000" flipV="1">
            <a:off x="4818094" y="2059466"/>
            <a:ext cx="284896" cy="69782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hteck 61">
            <a:extLst>
              <a:ext uri="{FF2B5EF4-FFF2-40B4-BE49-F238E27FC236}">
                <a16:creationId xmlns:a16="http://schemas.microsoft.com/office/drawing/2014/main" id="{7328C6CC-AF64-480F-A1CB-B2CF0995579F}"/>
              </a:ext>
            </a:extLst>
          </p:cNvPr>
          <p:cNvSpPr/>
          <p:nvPr/>
        </p:nvSpPr>
        <p:spPr>
          <a:xfrm>
            <a:off x="5842359" y="1206840"/>
            <a:ext cx="933472" cy="192062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8B82C30-60BC-45F4-B7A8-51F6F188D8AD}"/>
              </a:ext>
            </a:extLst>
          </p:cNvPr>
          <p:cNvSpPr txBox="1"/>
          <p:nvPr/>
        </p:nvSpPr>
        <p:spPr>
          <a:xfrm>
            <a:off x="5784532" y="1209148"/>
            <a:ext cx="1015022" cy="2230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Sterling Integrator</a:t>
            </a:r>
          </a:p>
        </p:txBody>
      </p:sp>
      <p:cxnSp>
        <p:nvCxnSpPr>
          <p:cNvPr id="237" name="Straight Arrow Connector 25">
            <a:extLst>
              <a:ext uri="{FF2B5EF4-FFF2-40B4-BE49-F238E27FC236}">
                <a16:creationId xmlns:a16="http://schemas.microsoft.com/office/drawing/2014/main" id="{CF7FB0C2-EBFD-4546-8C68-ED488BD162B5}"/>
              </a:ext>
            </a:extLst>
          </p:cNvPr>
          <p:cNvCxnSpPr>
            <a:cxnSpLocks/>
            <a:stCxn id="236" idx="2"/>
            <a:endCxn id="6" idx="0"/>
          </p:cNvCxnSpPr>
          <p:nvPr/>
        </p:nvCxnSpPr>
        <p:spPr>
          <a:xfrm rot="16200000" flipH="1">
            <a:off x="5853502" y="1870699"/>
            <a:ext cx="881552" cy="4470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5">
            <a:extLst>
              <a:ext uri="{FF2B5EF4-FFF2-40B4-BE49-F238E27FC236}">
                <a16:creationId xmlns:a16="http://schemas.microsoft.com/office/drawing/2014/main" id="{2572F255-36D0-4C16-9CAB-4333507205E9}"/>
              </a:ext>
            </a:extLst>
          </p:cNvPr>
          <p:cNvCxnSpPr>
            <a:cxnSpLocks/>
            <a:stCxn id="236" idx="2"/>
            <a:endCxn id="224" idx="3"/>
          </p:cNvCxnSpPr>
          <p:nvPr/>
        </p:nvCxnSpPr>
        <p:spPr>
          <a:xfrm rot="5400000">
            <a:off x="5681190" y="1448611"/>
            <a:ext cx="627307" cy="594401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Abgerundetes Rechteck 24">
            <a:extLst>
              <a:ext uri="{FF2B5EF4-FFF2-40B4-BE49-F238E27FC236}">
                <a16:creationId xmlns:a16="http://schemas.microsoft.com/office/drawing/2014/main" id="{0F597366-EA12-4CD3-8000-1E548602D3AD}"/>
              </a:ext>
            </a:extLst>
          </p:cNvPr>
          <p:cNvSpPr/>
          <p:nvPr/>
        </p:nvSpPr>
        <p:spPr>
          <a:xfrm>
            <a:off x="3132027" y="1836880"/>
            <a:ext cx="488568" cy="8295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BentonSans Book " charset="0"/>
                <a:cs typeface="BentonSans Book " charset="0"/>
              </a:rPr>
              <a:t>Secure tunnel</a:t>
            </a:r>
          </a:p>
        </p:txBody>
      </p:sp>
      <p:cxnSp>
        <p:nvCxnSpPr>
          <p:cNvPr id="247" name="Gerade Verbindung 60">
            <a:extLst>
              <a:ext uri="{FF2B5EF4-FFF2-40B4-BE49-F238E27FC236}">
                <a16:creationId xmlns:a16="http://schemas.microsoft.com/office/drawing/2014/main" id="{ED623C33-BE02-4D10-A94C-F7F28B8AD332}"/>
              </a:ext>
            </a:extLst>
          </p:cNvPr>
          <p:cNvCxnSpPr>
            <a:cxnSpLocks/>
          </p:cNvCxnSpPr>
          <p:nvPr/>
        </p:nvCxnSpPr>
        <p:spPr>
          <a:xfrm flipV="1">
            <a:off x="3376311" y="1966199"/>
            <a:ext cx="0" cy="702965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">
            <a:extLst>
              <a:ext uri="{FF2B5EF4-FFF2-40B4-BE49-F238E27FC236}">
                <a16:creationId xmlns:a16="http://schemas.microsoft.com/office/drawing/2014/main" id="{9A2DCA68-899A-4345-A710-FBA62F13C6E6}"/>
              </a:ext>
            </a:extLst>
          </p:cNvPr>
          <p:cNvCxnSpPr>
            <a:cxnSpLocks/>
            <a:stCxn id="225" idx="0"/>
            <a:endCxn id="245" idx="3"/>
          </p:cNvCxnSpPr>
          <p:nvPr/>
        </p:nvCxnSpPr>
        <p:spPr>
          <a:xfrm rot="16200000" flipV="1">
            <a:off x="4465381" y="1033571"/>
            <a:ext cx="90150" cy="1779722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hteck 61">
            <a:extLst>
              <a:ext uri="{FF2B5EF4-FFF2-40B4-BE49-F238E27FC236}">
                <a16:creationId xmlns:a16="http://schemas.microsoft.com/office/drawing/2014/main" id="{459A779E-C2B9-460C-B444-AD4336D786A4}"/>
              </a:ext>
            </a:extLst>
          </p:cNvPr>
          <p:cNvSpPr/>
          <p:nvPr/>
        </p:nvSpPr>
        <p:spPr>
          <a:xfrm>
            <a:off x="4714157" y="1492513"/>
            <a:ext cx="594653" cy="1865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0936A78-F8AB-4D57-916E-821A2D21DD89}"/>
              </a:ext>
            </a:extLst>
          </p:cNvPr>
          <p:cNvSpPr txBox="1"/>
          <p:nvPr/>
        </p:nvSpPr>
        <p:spPr>
          <a:xfrm>
            <a:off x="4755645" y="1494821"/>
            <a:ext cx="511679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APIGEE</a:t>
            </a:r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9F926BC-1675-406E-9711-7847B766CF33}"/>
              </a:ext>
            </a:extLst>
          </p:cNvPr>
          <p:cNvCxnSpPr>
            <a:cxnSpLocks/>
          </p:cNvCxnSpPr>
          <p:nvPr/>
        </p:nvCxnSpPr>
        <p:spPr>
          <a:xfrm flipV="1">
            <a:off x="5201232" y="6065362"/>
            <a:ext cx="1" cy="254131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Abgerundetes Rechteck 24">
            <a:extLst>
              <a:ext uri="{FF2B5EF4-FFF2-40B4-BE49-F238E27FC236}">
                <a16:creationId xmlns:a16="http://schemas.microsoft.com/office/drawing/2014/main" id="{67AF77B9-47F0-4335-81D4-60D15131A374}"/>
              </a:ext>
            </a:extLst>
          </p:cNvPr>
          <p:cNvSpPr/>
          <p:nvPr/>
        </p:nvSpPr>
        <p:spPr>
          <a:xfrm>
            <a:off x="5062018" y="6146893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pic>
        <p:nvPicPr>
          <p:cNvPr id="267" name="Picture 266">
            <a:extLst>
              <a:ext uri="{FF2B5EF4-FFF2-40B4-BE49-F238E27FC236}">
                <a16:creationId xmlns:a16="http://schemas.microsoft.com/office/drawing/2014/main" id="{92D8FC71-EC73-4176-992C-595CB78BD4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9435" y="6332335"/>
            <a:ext cx="163594" cy="163594"/>
          </a:xfrm>
          <a:prstGeom prst="rect">
            <a:avLst/>
          </a:prstGeom>
        </p:spPr>
      </p:pic>
      <p:sp>
        <p:nvSpPr>
          <p:cNvPr id="269" name="Rechteck 61">
            <a:extLst>
              <a:ext uri="{FF2B5EF4-FFF2-40B4-BE49-F238E27FC236}">
                <a16:creationId xmlns:a16="http://schemas.microsoft.com/office/drawing/2014/main" id="{90591616-D6CF-4B24-A8A5-284152B51F05}"/>
              </a:ext>
            </a:extLst>
          </p:cNvPr>
          <p:cNvSpPr/>
          <p:nvPr/>
        </p:nvSpPr>
        <p:spPr>
          <a:xfrm>
            <a:off x="5838511" y="836885"/>
            <a:ext cx="933472" cy="19206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9E6E60D-794B-4C20-8BE7-333AC8FC1D33}"/>
              </a:ext>
            </a:extLst>
          </p:cNvPr>
          <p:cNvSpPr txBox="1"/>
          <p:nvPr/>
        </p:nvSpPr>
        <p:spPr>
          <a:xfrm>
            <a:off x="6104953" y="839193"/>
            <a:ext cx="375424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SOA</a:t>
            </a:r>
          </a:p>
        </p:txBody>
      </p:sp>
      <p:cxnSp>
        <p:nvCxnSpPr>
          <p:cNvPr id="271" name="Straight Arrow Connector 25">
            <a:extLst>
              <a:ext uri="{FF2B5EF4-FFF2-40B4-BE49-F238E27FC236}">
                <a16:creationId xmlns:a16="http://schemas.microsoft.com/office/drawing/2014/main" id="{5B2E25F1-D161-4244-BA9F-71C83725DD3A}"/>
              </a:ext>
            </a:extLst>
          </p:cNvPr>
          <p:cNvCxnSpPr>
            <a:cxnSpLocks/>
            <a:stCxn id="258" idx="2"/>
            <a:endCxn id="225" idx="0"/>
          </p:cNvCxnSpPr>
          <p:nvPr/>
        </p:nvCxnSpPr>
        <p:spPr>
          <a:xfrm rot="16200000" flipH="1">
            <a:off x="5080563" y="1648753"/>
            <a:ext cx="250676" cy="388832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5">
            <a:extLst>
              <a:ext uri="{FF2B5EF4-FFF2-40B4-BE49-F238E27FC236}">
                <a16:creationId xmlns:a16="http://schemas.microsoft.com/office/drawing/2014/main" id="{3BE36EB6-8206-4A98-9C6B-70AB6AEDFA14}"/>
              </a:ext>
            </a:extLst>
          </p:cNvPr>
          <p:cNvCxnSpPr>
            <a:cxnSpLocks/>
            <a:stCxn id="270" idx="2"/>
            <a:endCxn id="258" idx="0"/>
          </p:cNvCxnSpPr>
          <p:nvPr/>
        </p:nvCxnSpPr>
        <p:spPr>
          <a:xfrm rot="5400000">
            <a:off x="5435766" y="637922"/>
            <a:ext cx="432618" cy="1281180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5">
            <a:extLst>
              <a:ext uri="{FF2B5EF4-FFF2-40B4-BE49-F238E27FC236}">
                <a16:creationId xmlns:a16="http://schemas.microsoft.com/office/drawing/2014/main" id="{6E4E8500-B0F9-4048-AB7F-010A7FFD5FDB}"/>
              </a:ext>
            </a:extLst>
          </p:cNvPr>
          <p:cNvCxnSpPr>
            <a:cxnSpLocks/>
            <a:stCxn id="270" idx="2"/>
            <a:endCxn id="236" idx="0"/>
          </p:cNvCxnSpPr>
          <p:nvPr/>
        </p:nvCxnSpPr>
        <p:spPr>
          <a:xfrm rot="5400000">
            <a:off x="6218882" y="1135364"/>
            <a:ext cx="146945" cy="622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chteck 9">
            <a:extLst>
              <a:ext uri="{FF2B5EF4-FFF2-40B4-BE49-F238E27FC236}">
                <a16:creationId xmlns:a16="http://schemas.microsoft.com/office/drawing/2014/main" id="{D598561C-0726-4BB9-B4E2-33C859DC802F}"/>
              </a:ext>
            </a:extLst>
          </p:cNvPr>
          <p:cNvSpPr/>
          <p:nvPr/>
        </p:nvSpPr>
        <p:spPr>
          <a:xfrm>
            <a:off x="5981202" y="375551"/>
            <a:ext cx="406901" cy="181911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OIM</a:t>
            </a:r>
          </a:p>
        </p:txBody>
      </p:sp>
      <p:sp>
        <p:nvSpPr>
          <p:cNvPr id="286" name="Rechteck 61">
            <a:extLst>
              <a:ext uri="{FF2B5EF4-FFF2-40B4-BE49-F238E27FC236}">
                <a16:creationId xmlns:a16="http://schemas.microsoft.com/office/drawing/2014/main" id="{1EC4AF07-3F17-40FF-BC6F-5D78DFCE2B94}"/>
              </a:ext>
            </a:extLst>
          </p:cNvPr>
          <p:cNvSpPr/>
          <p:nvPr/>
        </p:nvSpPr>
        <p:spPr>
          <a:xfrm>
            <a:off x="6895383" y="1227732"/>
            <a:ext cx="1907836" cy="10170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A30881BD-0BB4-4E5E-ABB5-B5826BEE1042}"/>
              </a:ext>
            </a:extLst>
          </p:cNvPr>
          <p:cNvSpPr/>
          <p:nvPr/>
        </p:nvSpPr>
        <p:spPr>
          <a:xfrm>
            <a:off x="7155356" y="1577669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SAP Gateway*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88" name="Picture 287">
            <a:extLst>
              <a:ext uri="{FF2B5EF4-FFF2-40B4-BE49-F238E27FC236}">
                <a16:creationId xmlns:a16="http://schemas.microsoft.com/office/drawing/2014/main" id="{42656258-192F-4300-B5B1-C71A493F3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65289" b="-30335"/>
          <a:stretch/>
        </p:blipFill>
        <p:spPr>
          <a:xfrm>
            <a:off x="7148598" y="1314379"/>
            <a:ext cx="217608" cy="90746"/>
          </a:xfrm>
          <a:prstGeom prst="rect">
            <a:avLst/>
          </a:prstGeom>
        </p:spPr>
      </p:pic>
      <p:cxnSp>
        <p:nvCxnSpPr>
          <p:cNvPr id="290" name="Gewinkelte Verbindung 42">
            <a:extLst>
              <a:ext uri="{FF2B5EF4-FFF2-40B4-BE49-F238E27FC236}">
                <a16:creationId xmlns:a16="http://schemas.microsoft.com/office/drawing/2014/main" id="{334EDCED-4B58-4614-8B96-A5B7D22BCA93}"/>
              </a:ext>
            </a:extLst>
          </p:cNvPr>
          <p:cNvCxnSpPr>
            <a:cxnSpLocks/>
            <a:stCxn id="293" idx="0"/>
            <a:endCxn id="294" idx="2"/>
          </p:cNvCxnSpPr>
          <p:nvPr/>
        </p:nvCxnSpPr>
        <p:spPr>
          <a:xfrm rot="16200000" flipV="1">
            <a:off x="8266131" y="1568602"/>
            <a:ext cx="61144" cy="1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Elbow Connector 23">
            <a:extLst>
              <a:ext uri="{FF2B5EF4-FFF2-40B4-BE49-F238E27FC236}">
                <a16:creationId xmlns:a16="http://schemas.microsoft.com/office/drawing/2014/main" id="{91434F39-6AC9-49F5-B364-CDF3F0741FFF}"/>
              </a:ext>
            </a:extLst>
          </p:cNvPr>
          <p:cNvCxnSpPr>
            <a:cxnSpLocks/>
            <a:stCxn id="287" idx="3"/>
            <a:endCxn id="293" idx="1"/>
          </p:cNvCxnSpPr>
          <p:nvPr/>
        </p:nvCxnSpPr>
        <p:spPr>
          <a:xfrm flipV="1">
            <a:off x="7785394" y="1640891"/>
            <a:ext cx="318256" cy="1795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Rechteck 32">
            <a:extLst>
              <a:ext uri="{FF2B5EF4-FFF2-40B4-BE49-F238E27FC236}">
                <a16:creationId xmlns:a16="http://schemas.microsoft.com/office/drawing/2014/main" id="{A264A7AA-DC3A-4BCE-A119-E773E4375C85}"/>
              </a:ext>
            </a:extLst>
          </p:cNvPr>
          <p:cNvSpPr/>
          <p:nvPr/>
        </p:nvSpPr>
        <p:spPr>
          <a:xfrm>
            <a:off x="8145645" y="1271082"/>
            <a:ext cx="3141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charset="0"/>
                <a:cs typeface="Arial" charset="0"/>
              </a:rPr>
              <a:t>SAPUI5 App</a:t>
            </a:r>
          </a:p>
        </p:txBody>
      </p:sp>
      <p:sp>
        <p:nvSpPr>
          <p:cNvPr id="293" name="Abgerundetes Rechteck 24">
            <a:extLst>
              <a:ext uri="{FF2B5EF4-FFF2-40B4-BE49-F238E27FC236}">
                <a16:creationId xmlns:a16="http://schemas.microsoft.com/office/drawing/2014/main" id="{7D2D111B-E778-4578-890D-FB8FB4C7A00C}"/>
              </a:ext>
            </a:extLst>
          </p:cNvPr>
          <p:cNvSpPr/>
          <p:nvPr/>
        </p:nvSpPr>
        <p:spPr>
          <a:xfrm>
            <a:off x="8103650" y="1599174"/>
            <a:ext cx="386106" cy="834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OData  API</a:t>
            </a:r>
          </a:p>
        </p:txBody>
      </p:sp>
      <p:pic>
        <p:nvPicPr>
          <p:cNvPr id="294" name="Picture 293">
            <a:extLst>
              <a:ext uri="{FF2B5EF4-FFF2-40B4-BE49-F238E27FC236}">
                <a16:creationId xmlns:a16="http://schemas.microsoft.com/office/drawing/2014/main" id="{8653C0DD-7BF3-4571-9F11-3C460A0B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15" t="-7715" r="-7715" b="-7715"/>
          <a:stretch/>
        </p:blipFill>
        <p:spPr>
          <a:xfrm>
            <a:off x="8202283" y="1349193"/>
            <a:ext cx="188838" cy="188838"/>
          </a:xfrm>
          <a:prstGeom prst="rect">
            <a:avLst/>
          </a:prstGeom>
        </p:spPr>
      </p:pic>
      <p:sp>
        <p:nvSpPr>
          <p:cNvPr id="299" name="TextBox 298">
            <a:extLst>
              <a:ext uri="{FF2B5EF4-FFF2-40B4-BE49-F238E27FC236}">
                <a16:creationId xmlns:a16="http://schemas.microsoft.com/office/drawing/2014/main" id="{09EB3C6B-0A8C-4FC5-9972-96730CCFB258}"/>
              </a:ext>
            </a:extLst>
          </p:cNvPr>
          <p:cNvSpPr txBox="1"/>
          <p:nvPr/>
        </p:nvSpPr>
        <p:spPr>
          <a:xfrm>
            <a:off x="7335988" y="1255925"/>
            <a:ext cx="883575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Finance</a:t>
            </a:r>
          </a:p>
        </p:txBody>
      </p:sp>
      <p:sp>
        <p:nvSpPr>
          <p:cNvPr id="300" name="Rechteck 9">
            <a:extLst>
              <a:ext uri="{FF2B5EF4-FFF2-40B4-BE49-F238E27FC236}">
                <a16:creationId xmlns:a16="http://schemas.microsoft.com/office/drawing/2014/main" id="{3338A151-700A-4724-BAA6-8F95A78BE469}"/>
              </a:ext>
            </a:extLst>
          </p:cNvPr>
          <p:cNvSpPr/>
          <p:nvPr/>
        </p:nvSpPr>
        <p:spPr>
          <a:xfrm>
            <a:off x="7994954" y="1748559"/>
            <a:ext cx="788369" cy="161431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 Data Governance</a:t>
            </a:r>
          </a:p>
        </p:txBody>
      </p:sp>
      <p:cxnSp>
        <p:nvCxnSpPr>
          <p:cNvPr id="301" name="Straight Arrow Connector 25">
            <a:extLst>
              <a:ext uri="{FF2B5EF4-FFF2-40B4-BE49-F238E27FC236}">
                <a16:creationId xmlns:a16="http://schemas.microsoft.com/office/drawing/2014/main" id="{FC254A47-E147-46E2-A86C-FFE86CF6ECD2}"/>
              </a:ext>
            </a:extLst>
          </p:cNvPr>
          <p:cNvCxnSpPr>
            <a:cxnSpLocks/>
            <a:stCxn id="286" idx="1"/>
          </p:cNvCxnSpPr>
          <p:nvPr/>
        </p:nvCxnSpPr>
        <p:spPr>
          <a:xfrm rot="10800000" flipV="1">
            <a:off x="6541740" y="1736237"/>
            <a:ext cx="353643" cy="567321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Rechteck 9">
            <a:extLst>
              <a:ext uri="{FF2B5EF4-FFF2-40B4-BE49-F238E27FC236}">
                <a16:creationId xmlns:a16="http://schemas.microsoft.com/office/drawing/2014/main" id="{60C985A2-39A7-4DB0-B27D-844532CCAAD8}"/>
              </a:ext>
            </a:extLst>
          </p:cNvPr>
          <p:cNvSpPr/>
          <p:nvPr/>
        </p:nvSpPr>
        <p:spPr>
          <a:xfrm>
            <a:off x="7244138" y="379521"/>
            <a:ext cx="406901" cy="1728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TPH</a:t>
            </a:r>
          </a:p>
        </p:txBody>
      </p:sp>
      <p:sp>
        <p:nvSpPr>
          <p:cNvPr id="310" name="Rechteck 9">
            <a:extLst>
              <a:ext uri="{FF2B5EF4-FFF2-40B4-BE49-F238E27FC236}">
                <a16:creationId xmlns:a16="http://schemas.microsoft.com/office/drawing/2014/main" id="{428EF98F-5862-40DA-AB20-7D77574CF2A2}"/>
              </a:ext>
            </a:extLst>
          </p:cNvPr>
          <p:cNvSpPr/>
          <p:nvPr/>
        </p:nvSpPr>
        <p:spPr>
          <a:xfrm>
            <a:off x="8430163" y="379051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PDH</a:t>
            </a:r>
          </a:p>
        </p:txBody>
      </p:sp>
      <p:cxnSp>
        <p:nvCxnSpPr>
          <p:cNvPr id="311" name="Straight Arrow Connector 25">
            <a:extLst>
              <a:ext uri="{FF2B5EF4-FFF2-40B4-BE49-F238E27FC236}">
                <a16:creationId xmlns:a16="http://schemas.microsoft.com/office/drawing/2014/main" id="{6B6E6F31-AEA9-4435-BCCA-2A4CB9AF9C95}"/>
              </a:ext>
            </a:extLst>
          </p:cNvPr>
          <p:cNvCxnSpPr>
            <a:cxnSpLocks/>
            <a:stCxn id="309" idx="2"/>
            <a:endCxn id="270" idx="0"/>
          </p:cNvCxnSpPr>
          <p:nvPr/>
        </p:nvCxnSpPr>
        <p:spPr>
          <a:xfrm rot="5400000">
            <a:off x="6726698" y="118302"/>
            <a:ext cx="286858" cy="115492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25">
            <a:extLst>
              <a:ext uri="{FF2B5EF4-FFF2-40B4-BE49-F238E27FC236}">
                <a16:creationId xmlns:a16="http://schemas.microsoft.com/office/drawing/2014/main" id="{35E0C6E3-309E-45D2-8D8D-6F6DF2E47A70}"/>
              </a:ext>
            </a:extLst>
          </p:cNvPr>
          <p:cNvCxnSpPr>
            <a:cxnSpLocks/>
            <a:stCxn id="310" idx="2"/>
            <a:endCxn id="270" idx="0"/>
          </p:cNvCxnSpPr>
          <p:nvPr/>
        </p:nvCxnSpPr>
        <p:spPr>
          <a:xfrm rot="5400000">
            <a:off x="7319476" y="-474945"/>
            <a:ext cx="287328" cy="2340949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25">
            <a:extLst>
              <a:ext uri="{FF2B5EF4-FFF2-40B4-BE49-F238E27FC236}">
                <a16:creationId xmlns:a16="http://schemas.microsoft.com/office/drawing/2014/main" id="{4099EE3C-BB2D-46AB-9BB5-DD8CEA1D4A13}"/>
              </a:ext>
            </a:extLst>
          </p:cNvPr>
          <p:cNvCxnSpPr>
            <a:cxnSpLocks/>
            <a:endCxn id="286" idx="0"/>
          </p:cNvCxnSpPr>
          <p:nvPr/>
        </p:nvCxnSpPr>
        <p:spPr>
          <a:xfrm>
            <a:off x="6799833" y="864724"/>
            <a:ext cx="1049468" cy="363007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Rechteck 9">
            <a:extLst>
              <a:ext uri="{FF2B5EF4-FFF2-40B4-BE49-F238E27FC236}">
                <a16:creationId xmlns:a16="http://schemas.microsoft.com/office/drawing/2014/main" id="{AA276630-6C78-4A37-AE00-566A9AC2BA2F}"/>
              </a:ext>
            </a:extLst>
          </p:cNvPr>
          <p:cNvSpPr/>
          <p:nvPr/>
        </p:nvSpPr>
        <p:spPr>
          <a:xfrm>
            <a:off x="2109223" y="792786"/>
            <a:ext cx="623228" cy="287538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Salesforce</a:t>
            </a:r>
          </a:p>
        </p:txBody>
      </p:sp>
      <p:cxnSp>
        <p:nvCxnSpPr>
          <p:cNvPr id="330" name="Straight Arrow Connector 25">
            <a:extLst>
              <a:ext uri="{FF2B5EF4-FFF2-40B4-BE49-F238E27FC236}">
                <a16:creationId xmlns:a16="http://schemas.microsoft.com/office/drawing/2014/main" id="{EA42DFE6-082C-46C1-982B-ADFA24EEA26C}"/>
              </a:ext>
            </a:extLst>
          </p:cNvPr>
          <p:cNvCxnSpPr>
            <a:cxnSpLocks/>
            <a:stCxn id="329" idx="3"/>
            <a:endCxn id="269" idx="1"/>
          </p:cNvCxnSpPr>
          <p:nvPr/>
        </p:nvCxnSpPr>
        <p:spPr>
          <a:xfrm flipV="1">
            <a:off x="2732451" y="932916"/>
            <a:ext cx="3106060" cy="3639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25">
            <a:extLst>
              <a:ext uri="{FF2B5EF4-FFF2-40B4-BE49-F238E27FC236}">
                <a16:creationId xmlns:a16="http://schemas.microsoft.com/office/drawing/2014/main" id="{0BA39C2D-58A2-4C4F-9D7D-0C6386EC1F3F}"/>
              </a:ext>
            </a:extLst>
          </p:cNvPr>
          <p:cNvCxnSpPr>
            <a:cxnSpLocks/>
            <a:stCxn id="334" idx="2"/>
            <a:endCxn id="270" idx="0"/>
          </p:cNvCxnSpPr>
          <p:nvPr/>
        </p:nvCxnSpPr>
        <p:spPr>
          <a:xfrm rot="16200000" flipH="1">
            <a:off x="5675125" y="221652"/>
            <a:ext cx="283969" cy="951111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hteck 9">
            <a:extLst>
              <a:ext uri="{FF2B5EF4-FFF2-40B4-BE49-F238E27FC236}">
                <a16:creationId xmlns:a16="http://schemas.microsoft.com/office/drawing/2014/main" id="{2CE13CB2-5A98-40C0-A156-97A40E012024}"/>
              </a:ext>
            </a:extLst>
          </p:cNvPr>
          <p:cNvSpPr/>
          <p:nvPr/>
        </p:nvSpPr>
        <p:spPr>
          <a:xfrm>
            <a:off x="5138103" y="379521"/>
            <a:ext cx="406901" cy="175703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Bidman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Rechteck 9">
            <a:extLst>
              <a:ext uri="{FF2B5EF4-FFF2-40B4-BE49-F238E27FC236}">
                <a16:creationId xmlns:a16="http://schemas.microsoft.com/office/drawing/2014/main" id="{9C6FC3C9-8D51-4497-9933-1736EFC624B3}"/>
              </a:ext>
            </a:extLst>
          </p:cNvPr>
          <p:cNvSpPr/>
          <p:nvPr/>
        </p:nvSpPr>
        <p:spPr>
          <a:xfrm>
            <a:off x="2886286" y="1214237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EDI</a:t>
            </a:r>
          </a:p>
        </p:txBody>
      </p:sp>
      <p:cxnSp>
        <p:nvCxnSpPr>
          <p:cNvPr id="338" name="Straight Arrow Connector 25">
            <a:extLst>
              <a:ext uri="{FF2B5EF4-FFF2-40B4-BE49-F238E27FC236}">
                <a16:creationId xmlns:a16="http://schemas.microsoft.com/office/drawing/2014/main" id="{F757CAF2-A621-4928-84CD-CE1A55CEC824}"/>
              </a:ext>
            </a:extLst>
          </p:cNvPr>
          <p:cNvCxnSpPr>
            <a:cxnSpLocks/>
            <a:stCxn id="236" idx="1"/>
            <a:endCxn id="337" idx="3"/>
          </p:cNvCxnSpPr>
          <p:nvPr/>
        </p:nvCxnSpPr>
        <p:spPr>
          <a:xfrm rot="10800000">
            <a:off x="3293188" y="1300645"/>
            <a:ext cx="2491345" cy="20009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accent6">
                <a:lumMod val="60000"/>
                <a:lumOff val="40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Abgerundetes Rechteck 24">
            <a:extLst>
              <a:ext uri="{FF2B5EF4-FFF2-40B4-BE49-F238E27FC236}">
                <a16:creationId xmlns:a16="http://schemas.microsoft.com/office/drawing/2014/main" id="{5AABC394-5D45-4639-A9A0-D26AC1BD0FC8}"/>
              </a:ext>
            </a:extLst>
          </p:cNvPr>
          <p:cNvSpPr/>
          <p:nvPr/>
        </p:nvSpPr>
        <p:spPr>
          <a:xfrm>
            <a:off x="3131068" y="899753"/>
            <a:ext cx="488568" cy="8295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BentonSans Book " charset="0"/>
                <a:cs typeface="BentonSans Book " charset="0"/>
              </a:rPr>
              <a:t>Secure tunnel</a:t>
            </a:r>
          </a:p>
        </p:txBody>
      </p:sp>
      <p:sp>
        <p:nvSpPr>
          <p:cNvPr id="359" name="Rechteck 9">
            <a:extLst>
              <a:ext uri="{FF2B5EF4-FFF2-40B4-BE49-F238E27FC236}">
                <a16:creationId xmlns:a16="http://schemas.microsoft.com/office/drawing/2014/main" id="{3C6EDD85-E280-4EB3-8067-940935D4B81D}"/>
              </a:ext>
            </a:extLst>
          </p:cNvPr>
          <p:cNvSpPr/>
          <p:nvPr/>
        </p:nvSpPr>
        <p:spPr>
          <a:xfrm>
            <a:off x="5130484" y="2593696"/>
            <a:ext cx="696326" cy="175686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EHSM Add-on</a:t>
            </a:r>
          </a:p>
        </p:txBody>
      </p:sp>
      <p:sp>
        <p:nvSpPr>
          <p:cNvPr id="360" name="Rechteck 61">
            <a:extLst>
              <a:ext uri="{FF2B5EF4-FFF2-40B4-BE49-F238E27FC236}">
                <a16:creationId xmlns:a16="http://schemas.microsoft.com/office/drawing/2014/main" id="{B079F9A0-7AD7-4A22-9FF4-6E1FC1D13C0B}"/>
              </a:ext>
            </a:extLst>
          </p:cNvPr>
          <p:cNvSpPr/>
          <p:nvPr/>
        </p:nvSpPr>
        <p:spPr>
          <a:xfrm>
            <a:off x="7905963" y="3373761"/>
            <a:ext cx="1132427" cy="194242"/>
          </a:xfrm>
          <a:prstGeom prst="rect">
            <a:avLst/>
          </a:prstGeom>
          <a:noFill/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C492E3B1-60C3-457E-883B-81355D117304}"/>
              </a:ext>
            </a:extLst>
          </p:cNvPr>
          <p:cNvSpPr txBox="1"/>
          <p:nvPr/>
        </p:nvSpPr>
        <p:spPr>
          <a:xfrm>
            <a:off x="8216094" y="3386286"/>
            <a:ext cx="487634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Enovia</a:t>
            </a:r>
          </a:p>
        </p:txBody>
      </p: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44B540C2-7341-4F0C-A05F-73B4320EA36D}"/>
              </a:ext>
            </a:extLst>
          </p:cNvPr>
          <p:cNvCxnSpPr>
            <a:cxnSpLocks/>
          </p:cNvCxnSpPr>
          <p:nvPr/>
        </p:nvCxnSpPr>
        <p:spPr>
          <a:xfrm flipH="1" flipV="1">
            <a:off x="7503726" y="3463580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Abgerundetes Rechteck 24">
            <a:extLst>
              <a:ext uri="{FF2B5EF4-FFF2-40B4-BE49-F238E27FC236}">
                <a16:creationId xmlns:a16="http://schemas.microsoft.com/office/drawing/2014/main" id="{31C4F888-55A4-42A3-9576-2F9A613A188C}"/>
              </a:ext>
            </a:extLst>
          </p:cNvPr>
          <p:cNvSpPr/>
          <p:nvPr/>
        </p:nvSpPr>
        <p:spPr>
          <a:xfrm>
            <a:off x="7580105" y="3418659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Cideon</a:t>
            </a:r>
            <a:endParaRPr kumimoji="0" lang="en-US" sz="54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 Book " charset="0"/>
              <a:ea typeface="BentonSans Book " charset="0"/>
              <a:cs typeface="BentonSans Book " charset="0"/>
            </a:endParaRPr>
          </a:p>
        </p:txBody>
      </p:sp>
      <p:cxnSp>
        <p:nvCxnSpPr>
          <p:cNvPr id="366" name="Straight Arrow Connector 25">
            <a:extLst>
              <a:ext uri="{FF2B5EF4-FFF2-40B4-BE49-F238E27FC236}">
                <a16:creationId xmlns:a16="http://schemas.microsoft.com/office/drawing/2014/main" id="{E8A2CCE9-F158-4B33-BF8F-2516A91D9DEE}"/>
              </a:ext>
            </a:extLst>
          </p:cNvPr>
          <p:cNvCxnSpPr>
            <a:cxnSpLocks/>
            <a:stCxn id="310" idx="3"/>
            <a:endCxn id="360" idx="3"/>
          </p:cNvCxnSpPr>
          <p:nvPr/>
        </p:nvCxnSpPr>
        <p:spPr>
          <a:xfrm>
            <a:off x="8837064" y="465458"/>
            <a:ext cx="201326" cy="3005424"/>
          </a:xfrm>
          <a:prstGeom prst="bentConnector3">
            <a:avLst>
              <a:gd name="adj1" fmla="val 168816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Rechteck 9">
            <a:extLst>
              <a:ext uri="{FF2B5EF4-FFF2-40B4-BE49-F238E27FC236}">
                <a16:creationId xmlns:a16="http://schemas.microsoft.com/office/drawing/2014/main" id="{352A729A-4523-4414-9B96-E25E273E886F}"/>
              </a:ext>
            </a:extLst>
          </p:cNvPr>
          <p:cNvSpPr/>
          <p:nvPr/>
        </p:nvSpPr>
        <p:spPr>
          <a:xfrm>
            <a:off x="2090718" y="1785718"/>
            <a:ext cx="623228" cy="182721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Paymetric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0" name="Straight Arrow Connector 50">
            <a:extLst>
              <a:ext uri="{FF2B5EF4-FFF2-40B4-BE49-F238E27FC236}">
                <a16:creationId xmlns:a16="http://schemas.microsoft.com/office/drawing/2014/main" id="{AECC918D-7F70-40E1-B317-9745EBFA46A9}"/>
              </a:ext>
            </a:extLst>
          </p:cNvPr>
          <p:cNvCxnSpPr>
            <a:cxnSpLocks/>
            <a:stCxn id="245" idx="1"/>
            <a:endCxn id="369" idx="3"/>
          </p:cNvCxnSpPr>
          <p:nvPr/>
        </p:nvCxnSpPr>
        <p:spPr>
          <a:xfrm rot="10800000">
            <a:off x="2713946" y="1877080"/>
            <a:ext cx="418081" cy="1278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hteck 9">
            <a:extLst>
              <a:ext uri="{FF2B5EF4-FFF2-40B4-BE49-F238E27FC236}">
                <a16:creationId xmlns:a16="http://schemas.microsoft.com/office/drawing/2014/main" id="{8A2B4410-7E90-42F9-AE01-BE88D47C0F69}"/>
              </a:ext>
            </a:extLst>
          </p:cNvPr>
          <p:cNvSpPr/>
          <p:nvPr/>
        </p:nvSpPr>
        <p:spPr>
          <a:xfrm>
            <a:off x="2090718" y="1560142"/>
            <a:ext cx="623228" cy="182721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Taulia</a:t>
            </a:r>
          </a:p>
        </p:txBody>
      </p:sp>
      <p:sp>
        <p:nvSpPr>
          <p:cNvPr id="376" name="Rechteck 9">
            <a:extLst>
              <a:ext uri="{FF2B5EF4-FFF2-40B4-BE49-F238E27FC236}">
                <a16:creationId xmlns:a16="http://schemas.microsoft.com/office/drawing/2014/main" id="{66871A4A-704C-4D3A-A6A4-0F2B70702AF8}"/>
              </a:ext>
            </a:extLst>
          </p:cNvPr>
          <p:cNvSpPr/>
          <p:nvPr/>
        </p:nvSpPr>
        <p:spPr>
          <a:xfrm>
            <a:off x="5555823" y="379593"/>
            <a:ext cx="406901" cy="1728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C360</a:t>
            </a:r>
          </a:p>
        </p:txBody>
      </p:sp>
      <p:cxnSp>
        <p:nvCxnSpPr>
          <p:cNvPr id="377" name="Straight Arrow Connector 25">
            <a:extLst>
              <a:ext uri="{FF2B5EF4-FFF2-40B4-BE49-F238E27FC236}">
                <a16:creationId xmlns:a16="http://schemas.microsoft.com/office/drawing/2014/main" id="{2B9ACB73-897F-4070-9DB2-3058854FB9C4}"/>
              </a:ext>
            </a:extLst>
          </p:cNvPr>
          <p:cNvCxnSpPr>
            <a:cxnSpLocks/>
            <a:stCxn id="376" idx="2"/>
            <a:endCxn id="270" idx="0"/>
          </p:cNvCxnSpPr>
          <p:nvPr/>
        </p:nvCxnSpPr>
        <p:spPr>
          <a:xfrm rot="16200000" flipH="1">
            <a:off x="5882576" y="429104"/>
            <a:ext cx="286786" cy="533391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Rechteck 9">
            <a:extLst>
              <a:ext uri="{FF2B5EF4-FFF2-40B4-BE49-F238E27FC236}">
                <a16:creationId xmlns:a16="http://schemas.microsoft.com/office/drawing/2014/main" id="{6717045C-9C9F-4751-ACB2-626F12A3D3CA}"/>
              </a:ext>
            </a:extLst>
          </p:cNvPr>
          <p:cNvSpPr/>
          <p:nvPr/>
        </p:nvSpPr>
        <p:spPr>
          <a:xfrm>
            <a:off x="4711566" y="380257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Vastera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1" name="Straight Arrow Connector 25">
            <a:extLst>
              <a:ext uri="{FF2B5EF4-FFF2-40B4-BE49-F238E27FC236}">
                <a16:creationId xmlns:a16="http://schemas.microsoft.com/office/drawing/2014/main" id="{B1878031-018F-4EE3-8EA0-279468A84101}"/>
              </a:ext>
            </a:extLst>
          </p:cNvPr>
          <p:cNvCxnSpPr>
            <a:cxnSpLocks/>
            <a:stCxn id="380" idx="2"/>
            <a:endCxn id="270" idx="0"/>
          </p:cNvCxnSpPr>
          <p:nvPr/>
        </p:nvCxnSpPr>
        <p:spPr>
          <a:xfrm rot="16200000" flipH="1">
            <a:off x="5460780" y="7308"/>
            <a:ext cx="286122" cy="1377648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Rechteck 9">
            <a:extLst>
              <a:ext uri="{FF2B5EF4-FFF2-40B4-BE49-F238E27FC236}">
                <a16:creationId xmlns:a16="http://schemas.microsoft.com/office/drawing/2014/main" id="{D05E9EDF-04D8-40D2-BDCF-24BA5676F9DE}"/>
              </a:ext>
            </a:extLst>
          </p:cNvPr>
          <p:cNvSpPr/>
          <p:nvPr/>
        </p:nvSpPr>
        <p:spPr>
          <a:xfrm>
            <a:off x="1422468" y="1558943"/>
            <a:ext cx="623228" cy="182721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Vertex Q Series</a:t>
            </a:r>
          </a:p>
        </p:txBody>
      </p:sp>
      <p:cxnSp>
        <p:nvCxnSpPr>
          <p:cNvPr id="397" name="Straight Arrow Connector 25">
            <a:extLst>
              <a:ext uri="{FF2B5EF4-FFF2-40B4-BE49-F238E27FC236}">
                <a16:creationId xmlns:a16="http://schemas.microsoft.com/office/drawing/2014/main" id="{B78BB75D-2465-49C7-AEB1-3B34A93100CB}"/>
              </a:ext>
            </a:extLst>
          </p:cNvPr>
          <p:cNvCxnSpPr>
            <a:cxnSpLocks/>
            <a:stCxn id="269" idx="1"/>
            <a:endCxn id="225" idx="0"/>
          </p:cNvCxnSpPr>
          <p:nvPr/>
        </p:nvCxnSpPr>
        <p:spPr>
          <a:xfrm rot="10800000" flipV="1">
            <a:off x="5400317" y="932915"/>
            <a:ext cx="438194" cy="1035591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Abgerundetes Rechteck 24">
            <a:extLst>
              <a:ext uri="{FF2B5EF4-FFF2-40B4-BE49-F238E27FC236}">
                <a16:creationId xmlns:a16="http://schemas.microsoft.com/office/drawing/2014/main" id="{C47FF40A-E8C8-44C6-B707-0BCB94E03C76}"/>
              </a:ext>
            </a:extLst>
          </p:cNvPr>
          <p:cNvSpPr/>
          <p:nvPr/>
        </p:nvSpPr>
        <p:spPr>
          <a:xfrm>
            <a:off x="7562704" y="3838033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403" name="Rechteck 9">
            <a:extLst>
              <a:ext uri="{FF2B5EF4-FFF2-40B4-BE49-F238E27FC236}">
                <a16:creationId xmlns:a16="http://schemas.microsoft.com/office/drawing/2014/main" id="{65A7BCD9-E690-42B2-973D-7F54488F328B}"/>
              </a:ext>
            </a:extLst>
          </p:cNvPr>
          <p:cNvSpPr/>
          <p:nvPr/>
        </p:nvSpPr>
        <p:spPr>
          <a:xfrm>
            <a:off x="7900199" y="3805940"/>
            <a:ext cx="406901" cy="17281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Loftware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7" name="Rechteck 9">
            <a:extLst>
              <a:ext uri="{FF2B5EF4-FFF2-40B4-BE49-F238E27FC236}">
                <a16:creationId xmlns:a16="http://schemas.microsoft.com/office/drawing/2014/main" id="{91773F94-5D0B-42AF-A0A4-8E60A7634C98}"/>
              </a:ext>
            </a:extLst>
          </p:cNvPr>
          <p:cNvSpPr/>
          <p:nvPr/>
        </p:nvSpPr>
        <p:spPr>
          <a:xfrm>
            <a:off x="8742573" y="618206"/>
            <a:ext cx="406901" cy="17281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WISPER</a:t>
            </a:r>
          </a:p>
        </p:txBody>
      </p:sp>
      <p:cxnSp>
        <p:nvCxnSpPr>
          <p:cNvPr id="408" name="Straight Arrow Connector 25">
            <a:extLst>
              <a:ext uri="{FF2B5EF4-FFF2-40B4-BE49-F238E27FC236}">
                <a16:creationId xmlns:a16="http://schemas.microsoft.com/office/drawing/2014/main" id="{0B0A512E-C350-4736-A5BE-BEE63261F5B5}"/>
              </a:ext>
            </a:extLst>
          </p:cNvPr>
          <p:cNvCxnSpPr>
            <a:cxnSpLocks/>
            <a:stCxn id="407" idx="1"/>
            <a:endCxn id="270" idx="0"/>
          </p:cNvCxnSpPr>
          <p:nvPr/>
        </p:nvCxnSpPr>
        <p:spPr>
          <a:xfrm rot="10800000" flipV="1">
            <a:off x="6292665" y="704613"/>
            <a:ext cx="2449908" cy="134580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25">
            <a:extLst>
              <a:ext uri="{FF2B5EF4-FFF2-40B4-BE49-F238E27FC236}">
                <a16:creationId xmlns:a16="http://schemas.microsoft.com/office/drawing/2014/main" id="{A45FF450-AE59-4A1B-934A-1DE841ABA822}"/>
              </a:ext>
            </a:extLst>
          </p:cNvPr>
          <p:cNvCxnSpPr>
            <a:cxnSpLocks/>
            <a:stCxn id="407" idx="3"/>
            <a:endCxn id="85" idx="3"/>
          </p:cNvCxnSpPr>
          <p:nvPr/>
        </p:nvCxnSpPr>
        <p:spPr>
          <a:xfrm flipH="1">
            <a:off x="7466745" y="704613"/>
            <a:ext cx="1682729" cy="5165612"/>
          </a:xfrm>
          <a:prstGeom prst="bentConnector3">
            <a:avLst>
              <a:gd name="adj1" fmla="val -8233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25">
            <a:extLst>
              <a:ext uri="{FF2B5EF4-FFF2-40B4-BE49-F238E27FC236}">
                <a16:creationId xmlns:a16="http://schemas.microsoft.com/office/drawing/2014/main" id="{FB45E0C1-A133-401D-AAFF-17877C973A61}"/>
              </a:ext>
            </a:extLst>
          </p:cNvPr>
          <p:cNvCxnSpPr>
            <a:cxnSpLocks/>
            <a:stCxn id="281" idx="2"/>
            <a:endCxn id="270" idx="0"/>
          </p:cNvCxnSpPr>
          <p:nvPr/>
        </p:nvCxnSpPr>
        <p:spPr>
          <a:xfrm rot="16200000" flipH="1">
            <a:off x="6097794" y="644321"/>
            <a:ext cx="281731" cy="108012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echteck 9">
            <a:extLst>
              <a:ext uri="{FF2B5EF4-FFF2-40B4-BE49-F238E27FC236}">
                <a16:creationId xmlns:a16="http://schemas.microsoft.com/office/drawing/2014/main" id="{77671333-14B1-4E80-805E-4AB847F1BB7B}"/>
              </a:ext>
            </a:extLst>
          </p:cNvPr>
          <p:cNvSpPr/>
          <p:nvPr/>
        </p:nvSpPr>
        <p:spPr>
          <a:xfrm>
            <a:off x="6399467" y="375551"/>
            <a:ext cx="406901" cy="1788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Conga CLM</a:t>
            </a:r>
          </a:p>
        </p:txBody>
      </p:sp>
      <p:cxnSp>
        <p:nvCxnSpPr>
          <p:cNvPr id="435" name="Straight Arrow Connector 25">
            <a:extLst>
              <a:ext uri="{FF2B5EF4-FFF2-40B4-BE49-F238E27FC236}">
                <a16:creationId xmlns:a16="http://schemas.microsoft.com/office/drawing/2014/main" id="{6B920390-235A-407E-9A3F-AEE115B47B9A}"/>
              </a:ext>
            </a:extLst>
          </p:cNvPr>
          <p:cNvCxnSpPr>
            <a:cxnSpLocks/>
            <a:stCxn id="434" idx="2"/>
            <a:endCxn id="270" idx="0"/>
          </p:cNvCxnSpPr>
          <p:nvPr/>
        </p:nvCxnSpPr>
        <p:spPr>
          <a:xfrm rot="5400000">
            <a:off x="6305402" y="541676"/>
            <a:ext cx="284781" cy="310253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Abgerundetes Rechteck 24">
            <a:extLst>
              <a:ext uri="{FF2B5EF4-FFF2-40B4-BE49-F238E27FC236}">
                <a16:creationId xmlns:a16="http://schemas.microsoft.com/office/drawing/2014/main" id="{D96FDA34-86E5-4B22-A1A6-0FE5C75C07C3}"/>
              </a:ext>
            </a:extLst>
          </p:cNvPr>
          <p:cNvSpPr/>
          <p:nvPr/>
        </p:nvSpPr>
        <p:spPr>
          <a:xfrm>
            <a:off x="7568468" y="3627414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440" name="Rechteck 9">
            <a:extLst>
              <a:ext uri="{FF2B5EF4-FFF2-40B4-BE49-F238E27FC236}">
                <a16:creationId xmlns:a16="http://schemas.microsoft.com/office/drawing/2014/main" id="{4349138C-95EA-4272-8AC7-53C9047EBA42}"/>
              </a:ext>
            </a:extLst>
          </p:cNvPr>
          <p:cNvSpPr/>
          <p:nvPr/>
        </p:nvSpPr>
        <p:spPr>
          <a:xfrm>
            <a:off x="7905963" y="3595321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EPIC</a:t>
            </a:r>
          </a:p>
        </p:txBody>
      </p:sp>
      <p:sp>
        <p:nvSpPr>
          <p:cNvPr id="183" name="Rechteck 61">
            <a:extLst>
              <a:ext uri="{FF2B5EF4-FFF2-40B4-BE49-F238E27FC236}">
                <a16:creationId xmlns:a16="http://schemas.microsoft.com/office/drawing/2014/main" id="{F1537EFA-0420-4E63-B613-426E88BF93B3}"/>
              </a:ext>
            </a:extLst>
          </p:cNvPr>
          <p:cNvSpPr/>
          <p:nvPr/>
        </p:nvSpPr>
        <p:spPr>
          <a:xfrm>
            <a:off x="9383373" y="1204633"/>
            <a:ext cx="504897" cy="467223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Controls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Access and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SOD Audit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Reporting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For all 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On Prem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SAP Systems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And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HANA DBs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CA8B999-5762-4742-8256-993D2D11F669}"/>
              </a:ext>
            </a:extLst>
          </p:cNvPr>
          <p:cNvGrpSpPr/>
          <p:nvPr/>
        </p:nvGrpSpPr>
        <p:grpSpPr>
          <a:xfrm>
            <a:off x="9427190" y="1298053"/>
            <a:ext cx="542951" cy="223010"/>
            <a:chOff x="10450344" y="8928129"/>
            <a:chExt cx="895869" cy="367968"/>
          </a:xfrm>
        </p:grpSpPr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2D628189-60DB-4631-BA31-DA8E3E357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9CAC16F-7DBC-4B06-B2FC-B08F976227A4}"/>
                </a:ext>
              </a:extLst>
            </p:cNvPr>
            <p:cNvSpPr txBox="1"/>
            <p:nvPr/>
          </p:nvSpPr>
          <p:spPr>
            <a:xfrm>
              <a:off x="10732053" y="8928129"/>
              <a:ext cx="614160" cy="36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GRC</a:t>
              </a:r>
            </a:p>
          </p:txBody>
        </p:sp>
      </p:grpSp>
      <p:sp>
        <p:nvSpPr>
          <p:cNvPr id="192" name="Rechteck 61">
            <a:extLst>
              <a:ext uri="{FF2B5EF4-FFF2-40B4-BE49-F238E27FC236}">
                <a16:creationId xmlns:a16="http://schemas.microsoft.com/office/drawing/2014/main" id="{5CF22050-5AE0-44F3-B1DA-80D3776AC7C8}"/>
              </a:ext>
            </a:extLst>
          </p:cNvPr>
          <p:cNvSpPr/>
          <p:nvPr/>
        </p:nvSpPr>
        <p:spPr>
          <a:xfrm>
            <a:off x="9912272" y="1217431"/>
            <a:ext cx="504897" cy="4659437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DBA, BASIS, Privileged Access (investigate usage for application level privileged access for on-premise </a:t>
            </a:r>
            <a:r>
              <a:rPr kumimoji="0" lang="en-US" sz="636" b="1" i="0" u="none" strike="noStrike" kern="0" cap="none" spc="0" normalizeH="0" baseline="0" noProof="0" err="1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Netweaver</a:t>
            </a: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 apps; likely will need to use IAM for cloud application privileged access)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4724CB4-0D77-4F2A-8E6B-3148470C38EC}"/>
              </a:ext>
            </a:extLst>
          </p:cNvPr>
          <p:cNvSpPr txBox="1"/>
          <p:nvPr/>
        </p:nvSpPr>
        <p:spPr>
          <a:xfrm>
            <a:off x="9894147" y="1289885"/>
            <a:ext cx="601447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CyberArk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15FDD76C-5899-4191-8A4D-3C105D2D5728}"/>
              </a:ext>
            </a:extLst>
          </p:cNvPr>
          <p:cNvSpPr/>
          <p:nvPr/>
        </p:nvSpPr>
        <p:spPr>
          <a:xfrm>
            <a:off x="9732839" y="328221"/>
            <a:ext cx="1083599" cy="382128"/>
          </a:xfrm>
          <a:prstGeom prst="borderCallout1">
            <a:avLst>
              <a:gd name="adj1" fmla="val 18750"/>
              <a:gd name="adj2" fmla="val -8333"/>
              <a:gd name="adj3" fmla="val 83796"/>
              <a:gd name="adj4" fmla="val -79672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be able to remove by using PPAP/new QM functionality in S4;  SAP QM is sanctioned by quality board</a:t>
            </a:r>
          </a:p>
        </p:txBody>
      </p:sp>
      <p:sp>
        <p:nvSpPr>
          <p:cNvPr id="195" name="Rechteck 9">
            <a:extLst>
              <a:ext uri="{FF2B5EF4-FFF2-40B4-BE49-F238E27FC236}">
                <a16:creationId xmlns:a16="http://schemas.microsoft.com/office/drawing/2014/main" id="{54B79DD3-FDCE-4319-B6FE-2A751CA00C43}"/>
              </a:ext>
            </a:extLst>
          </p:cNvPr>
          <p:cNvSpPr/>
          <p:nvPr/>
        </p:nvSpPr>
        <p:spPr>
          <a:xfrm>
            <a:off x="3451169" y="378848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Unify</a:t>
            </a:r>
          </a:p>
        </p:txBody>
      </p:sp>
      <p:cxnSp>
        <p:nvCxnSpPr>
          <p:cNvPr id="196" name="Straight Arrow Connector 25">
            <a:extLst>
              <a:ext uri="{FF2B5EF4-FFF2-40B4-BE49-F238E27FC236}">
                <a16:creationId xmlns:a16="http://schemas.microsoft.com/office/drawing/2014/main" id="{3171CB92-FFEB-4E07-994E-F0A2F5C3690E}"/>
              </a:ext>
            </a:extLst>
          </p:cNvPr>
          <p:cNvCxnSpPr>
            <a:cxnSpLocks/>
            <a:stCxn id="195" idx="2"/>
            <a:endCxn id="270" idx="0"/>
          </p:cNvCxnSpPr>
          <p:nvPr/>
        </p:nvCxnSpPr>
        <p:spPr>
          <a:xfrm rot="16200000" flipH="1">
            <a:off x="4829877" y="-623596"/>
            <a:ext cx="287531" cy="2638045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allout: Line 200">
            <a:extLst>
              <a:ext uri="{FF2B5EF4-FFF2-40B4-BE49-F238E27FC236}">
                <a16:creationId xmlns:a16="http://schemas.microsoft.com/office/drawing/2014/main" id="{356DCCDF-4895-4BB5-ADD9-1A7C32FB1A06}"/>
              </a:ext>
            </a:extLst>
          </p:cNvPr>
          <p:cNvSpPr/>
          <p:nvPr/>
        </p:nvSpPr>
        <p:spPr>
          <a:xfrm>
            <a:off x="9520365" y="787455"/>
            <a:ext cx="876157" cy="329024"/>
          </a:xfrm>
          <a:prstGeom prst="borderCallout1">
            <a:avLst>
              <a:gd name="adj1" fmla="val 18750"/>
              <a:gd name="adj2" fmla="val -8333"/>
              <a:gd name="adj3" fmla="val -74912"/>
              <a:gd name="adj4" fmla="val -131707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be able to remove by using Ariba Supplier Collaboration Portal</a:t>
            </a:r>
          </a:p>
        </p:txBody>
      </p:sp>
      <p:cxnSp>
        <p:nvCxnSpPr>
          <p:cNvPr id="202" name="Straight Arrow Connector 25">
            <a:extLst>
              <a:ext uri="{FF2B5EF4-FFF2-40B4-BE49-F238E27FC236}">
                <a16:creationId xmlns:a16="http://schemas.microsoft.com/office/drawing/2014/main" id="{1005EF33-B391-4412-B2B3-C60F55F251EC}"/>
              </a:ext>
            </a:extLst>
          </p:cNvPr>
          <p:cNvCxnSpPr>
            <a:cxnSpLocks/>
            <a:stCxn id="34" idx="1"/>
            <a:endCxn id="1026" idx="1"/>
          </p:cNvCxnSpPr>
          <p:nvPr/>
        </p:nvCxnSpPr>
        <p:spPr>
          <a:xfrm rot="10800000" flipV="1">
            <a:off x="926420" y="3168623"/>
            <a:ext cx="72851" cy="390254"/>
          </a:xfrm>
          <a:prstGeom prst="bentConnector3">
            <a:avLst>
              <a:gd name="adj1" fmla="val 560428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hteck 9">
            <a:extLst>
              <a:ext uri="{FF2B5EF4-FFF2-40B4-BE49-F238E27FC236}">
                <a16:creationId xmlns:a16="http://schemas.microsoft.com/office/drawing/2014/main" id="{E8647596-DDD0-43B9-90B2-AC6F4A9F664D}"/>
              </a:ext>
            </a:extLst>
          </p:cNvPr>
          <p:cNvSpPr/>
          <p:nvPr/>
        </p:nvSpPr>
        <p:spPr>
          <a:xfrm>
            <a:off x="66737" y="3275687"/>
            <a:ext cx="902273" cy="173553"/>
          </a:xfrm>
          <a:prstGeom prst="rect">
            <a:avLst/>
          </a:prstGeom>
          <a:solidFill>
            <a:schemeClr val="bg1"/>
          </a:solidFill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Supplier Forecast/Inventory</a:t>
            </a:r>
            <a:endParaRPr kumimoji="0" lang="en-US" sz="54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C758E65-169D-4313-A990-4EFDFFA82596}"/>
              </a:ext>
            </a:extLst>
          </p:cNvPr>
          <p:cNvSpPr/>
          <p:nvPr/>
        </p:nvSpPr>
        <p:spPr>
          <a:xfrm>
            <a:off x="6359919" y="4513515"/>
            <a:ext cx="275509" cy="372410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Fire-fighter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07" name="Callout: Line 206">
            <a:extLst>
              <a:ext uri="{FF2B5EF4-FFF2-40B4-BE49-F238E27FC236}">
                <a16:creationId xmlns:a16="http://schemas.microsoft.com/office/drawing/2014/main" id="{5C90751A-9820-415F-B3F5-F823C326C038}"/>
              </a:ext>
            </a:extLst>
          </p:cNvPr>
          <p:cNvSpPr/>
          <p:nvPr/>
        </p:nvSpPr>
        <p:spPr>
          <a:xfrm>
            <a:off x="7820682" y="5959809"/>
            <a:ext cx="876157" cy="329024"/>
          </a:xfrm>
          <a:prstGeom prst="borderCallout1">
            <a:avLst>
              <a:gd name="adj1" fmla="val 18750"/>
              <a:gd name="adj2" fmla="val -8333"/>
              <a:gd name="adj3" fmla="val -391665"/>
              <a:gd name="adj4" fmla="val -151531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be able to replace with CyberArk</a:t>
            </a:r>
          </a:p>
        </p:txBody>
      </p:sp>
      <p:sp>
        <p:nvSpPr>
          <p:cNvPr id="208" name="Rechteck 32">
            <a:extLst>
              <a:ext uri="{FF2B5EF4-FFF2-40B4-BE49-F238E27FC236}">
                <a16:creationId xmlns:a16="http://schemas.microsoft.com/office/drawing/2014/main" id="{1479582C-AE32-43D0-AC2F-EBBCCE70BA0C}"/>
              </a:ext>
            </a:extLst>
          </p:cNvPr>
          <p:cNvSpPr/>
          <p:nvPr/>
        </p:nvSpPr>
        <p:spPr>
          <a:xfrm>
            <a:off x="4960541" y="6375660"/>
            <a:ext cx="96180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charset="0"/>
                <a:cs typeface="Arial" charset="0"/>
              </a:rPr>
              <a:t>BEx</a:t>
            </a: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Arial" charset="0"/>
              <a:cs typeface="Arial" charset="0"/>
            </a:endParaRPr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A711EA4-B115-46A7-A646-D0DF640D9C70}"/>
              </a:ext>
            </a:extLst>
          </p:cNvPr>
          <p:cNvCxnSpPr>
            <a:cxnSpLocks/>
          </p:cNvCxnSpPr>
          <p:nvPr/>
        </p:nvCxnSpPr>
        <p:spPr>
          <a:xfrm flipV="1">
            <a:off x="5716103" y="6057307"/>
            <a:ext cx="3376" cy="262187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Abgerundetes Rechteck 24">
            <a:extLst>
              <a:ext uri="{FF2B5EF4-FFF2-40B4-BE49-F238E27FC236}">
                <a16:creationId xmlns:a16="http://schemas.microsoft.com/office/drawing/2014/main" id="{027B8760-431E-4389-AA7E-B102C64FC07E}"/>
              </a:ext>
            </a:extLst>
          </p:cNvPr>
          <p:cNvSpPr/>
          <p:nvPr/>
        </p:nvSpPr>
        <p:spPr>
          <a:xfrm>
            <a:off x="5580264" y="6138837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215" name="Rechteck 9">
            <a:extLst>
              <a:ext uri="{FF2B5EF4-FFF2-40B4-BE49-F238E27FC236}">
                <a16:creationId xmlns:a16="http://schemas.microsoft.com/office/drawing/2014/main" id="{CFC919C4-2F83-42BF-A2FC-0F7C2B8E4237}"/>
              </a:ext>
            </a:extLst>
          </p:cNvPr>
          <p:cNvSpPr/>
          <p:nvPr/>
        </p:nvSpPr>
        <p:spPr>
          <a:xfrm>
            <a:off x="5437077" y="6315939"/>
            <a:ext cx="560000" cy="2050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BO Analysis for Office Edition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512F7293-8AF1-4420-91F6-DFD8730479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8564" y="6332335"/>
            <a:ext cx="163594" cy="1635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cxnSp>
        <p:nvCxnSpPr>
          <p:cNvPr id="219" name="Straight Arrow Connector 25">
            <a:extLst>
              <a:ext uri="{FF2B5EF4-FFF2-40B4-BE49-F238E27FC236}">
                <a16:creationId xmlns:a16="http://schemas.microsoft.com/office/drawing/2014/main" id="{34D7FB89-D1F3-46A4-857B-DC74CD40D972}"/>
              </a:ext>
            </a:extLst>
          </p:cNvPr>
          <p:cNvCxnSpPr>
            <a:cxnSpLocks/>
            <a:stCxn id="218" idx="1"/>
            <a:endCxn id="215" idx="3"/>
          </p:cNvCxnSpPr>
          <p:nvPr/>
        </p:nvCxnSpPr>
        <p:spPr>
          <a:xfrm flipH="1">
            <a:off x="5997077" y="6414132"/>
            <a:ext cx="221487" cy="4332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hteck 32">
            <a:extLst>
              <a:ext uri="{FF2B5EF4-FFF2-40B4-BE49-F238E27FC236}">
                <a16:creationId xmlns:a16="http://schemas.microsoft.com/office/drawing/2014/main" id="{FCA05BF1-715B-47D9-8560-4C9B27275DBD}"/>
              </a:ext>
            </a:extLst>
          </p:cNvPr>
          <p:cNvSpPr/>
          <p:nvPr/>
        </p:nvSpPr>
        <p:spPr>
          <a:xfrm>
            <a:off x="6400932" y="6375660"/>
            <a:ext cx="602730" cy="769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0" tIns="0" rIns="0" bIns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charset="0"/>
                <a:cs typeface="Arial" charset="0"/>
              </a:rPr>
              <a:t>SAP Analysis for Office</a:t>
            </a:r>
          </a:p>
        </p:txBody>
      </p:sp>
      <p:sp>
        <p:nvSpPr>
          <p:cNvPr id="223" name="Rechteck 61">
            <a:extLst>
              <a:ext uri="{FF2B5EF4-FFF2-40B4-BE49-F238E27FC236}">
                <a16:creationId xmlns:a16="http://schemas.microsoft.com/office/drawing/2014/main" id="{293F04EC-10EE-491D-A3AF-1026A7515363}"/>
              </a:ext>
            </a:extLst>
          </p:cNvPr>
          <p:cNvSpPr/>
          <p:nvPr/>
        </p:nvSpPr>
        <p:spPr>
          <a:xfrm>
            <a:off x="8308853" y="5289287"/>
            <a:ext cx="504897" cy="186531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F4837A4-7D02-4835-A88F-0DBA3CB8947E}"/>
              </a:ext>
            </a:extLst>
          </p:cNvPr>
          <p:cNvSpPr txBox="1"/>
          <p:nvPr/>
        </p:nvSpPr>
        <p:spPr>
          <a:xfrm>
            <a:off x="8370077" y="5285945"/>
            <a:ext cx="453970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OBIEE</a:t>
            </a:r>
          </a:p>
        </p:txBody>
      </p:sp>
      <p:cxnSp>
        <p:nvCxnSpPr>
          <p:cNvPr id="228" name="Straight Arrow Connector 25">
            <a:extLst>
              <a:ext uri="{FF2B5EF4-FFF2-40B4-BE49-F238E27FC236}">
                <a16:creationId xmlns:a16="http://schemas.microsoft.com/office/drawing/2014/main" id="{87819435-2F13-46DE-871F-934C4BFC796D}"/>
              </a:ext>
            </a:extLst>
          </p:cNvPr>
          <p:cNvCxnSpPr>
            <a:cxnSpLocks/>
            <a:stCxn id="125" idx="3"/>
            <a:endCxn id="223" idx="1"/>
          </p:cNvCxnSpPr>
          <p:nvPr/>
        </p:nvCxnSpPr>
        <p:spPr>
          <a:xfrm>
            <a:off x="8177368" y="5382094"/>
            <a:ext cx="131485" cy="459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hteck 61">
            <a:extLst>
              <a:ext uri="{FF2B5EF4-FFF2-40B4-BE49-F238E27FC236}">
                <a16:creationId xmlns:a16="http://schemas.microsoft.com/office/drawing/2014/main" id="{53BAA289-9F23-4F38-882B-392F5E4151C0}"/>
              </a:ext>
            </a:extLst>
          </p:cNvPr>
          <p:cNvSpPr/>
          <p:nvPr/>
        </p:nvSpPr>
        <p:spPr>
          <a:xfrm>
            <a:off x="8309861" y="4953062"/>
            <a:ext cx="504897" cy="186531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8543C0E-1BBC-46CF-8919-0C1633B206C6}"/>
              </a:ext>
            </a:extLst>
          </p:cNvPr>
          <p:cNvSpPr txBox="1"/>
          <p:nvPr/>
        </p:nvSpPr>
        <p:spPr>
          <a:xfrm>
            <a:off x="8340842" y="4950179"/>
            <a:ext cx="413896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CERP</a:t>
            </a:r>
          </a:p>
        </p:txBody>
      </p:sp>
      <p:cxnSp>
        <p:nvCxnSpPr>
          <p:cNvPr id="232" name="Straight Arrow Connector 25">
            <a:extLst>
              <a:ext uri="{FF2B5EF4-FFF2-40B4-BE49-F238E27FC236}">
                <a16:creationId xmlns:a16="http://schemas.microsoft.com/office/drawing/2014/main" id="{864A81F6-9929-4BB0-B40F-86B4548F1117}"/>
              </a:ext>
            </a:extLst>
          </p:cNvPr>
          <p:cNvCxnSpPr>
            <a:cxnSpLocks/>
            <a:stCxn id="227" idx="0"/>
            <a:endCxn id="230" idx="2"/>
          </p:cNvCxnSpPr>
          <p:nvPr/>
        </p:nvCxnSpPr>
        <p:spPr>
          <a:xfrm flipH="1" flipV="1">
            <a:off x="8562310" y="5139593"/>
            <a:ext cx="34752" cy="146352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hteck 9">
            <a:extLst>
              <a:ext uri="{FF2B5EF4-FFF2-40B4-BE49-F238E27FC236}">
                <a16:creationId xmlns:a16="http://schemas.microsoft.com/office/drawing/2014/main" id="{AD98FD80-0EF5-43F7-BD69-D598A1163ECB}"/>
              </a:ext>
            </a:extLst>
          </p:cNvPr>
          <p:cNvSpPr/>
          <p:nvPr/>
        </p:nvSpPr>
        <p:spPr>
          <a:xfrm>
            <a:off x="8850871" y="5137007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Qlikview</a:t>
            </a: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</a:t>
            </a: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PowerBI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9" name="Straight Arrow Connector 25">
            <a:extLst>
              <a:ext uri="{FF2B5EF4-FFF2-40B4-BE49-F238E27FC236}">
                <a16:creationId xmlns:a16="http://schemas.microsoft.com/office/drawing/2014/main" id="{954C8D42-58CA-4626-9773-C38591D3254B}"/>
              </a:ext>
            </a:extLst>
          </p:cNvPr>
          <p:cNvCxnSpPr>
            <a:cxnSpLocks/>
            <a:stCxn id="238" idx="0"/>
            <a:endCxn id="230" idx="3"/>
          </p:cNvCxnSpPr>
          <p:nvPr/>
        </p:nvCxnSpPr>
        <p:spPr>
          <a:xfrm rot="16200000" flipV="1">
            <a:off x="8889201" y="4971885"/>
            <a:ext cx="90679" cy="239564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5">
            <a:extLst>
              <a:ext uri="{FF2B5EF4-FFF2-40B4-BE49-F238E27FC236}">
                <a16:creationId xmlns:a16="http://schemas.microsoft.com/office/drawing/2014/main" id="{C52B1C94-B124-4754-8168-758DDA4AFCC4}"/>
              </a:ext>
            </a:extLst>
          </p:cNvPr>
          <p:cNvCxnSpPr>
            <a:cxnSpLocks/>
            <a:stCxn id="238" idx="2"/>
            <a:endCxn id="223" idx="3"/>
          </p:cNvCxnSpPr>
          <p:nvPr/>
        </p:nvCxnSpPr>
        <p:spPr>
          <a:xfrm rot="5400000">
            <a:off x="8897671" y="5225901"/>
            <a:ext cx="72732" cy="240572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allout: Line 242">
            <a:extLst>
              <a:ext uri="{FF2B5EF4-FFF2-40B4-BE49-F238E27FC236}">
                <a16:creationId xmlns:a16="http://schemas.microsoft.com/office/drawing/2014/main" id="{EBF28922-6BE2-4B81-A9EB-FE6E0BC6AAA2}"/>
              </a:ext>
            </a:extLst>
          </p:cNvPr>
          <p:cNvSpPr/>
          <p:nvPr/>
        </p:nvSpPr>
        <p:spPr>
          <a:xfrm>
            <a:off x="9594012" y="5928631"/>
            <a:ext cx="946775" cy="567298"/>
          </a:xfrm>
          <a:prstGeom prst="borderCallout1">
            <a:avLst>
              <a:gd name="adj1" fmla="val 18750"/>
              <a:gd name="adj2" fmla="val -8333"/>
              <a:gd name="adj3" fmla="val -110046"/>
              <a:gd name="adj4" fmla="val -40166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Concerns exist with the </a:t>
            </a:r>
            <a:r>
              <a:rPr kumimoji="0" lang="en-US" sz="606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PowerBI</a:t>
            </a: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security model (does not align with SAP user access) and indirect access licensing issues when using SAP data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5FDC13C-73F5-4ED4-BA04-29C065E99279}"/>
              </a:ext>
            </a:extLst>
          </p:cNvPr>
          <p:cNvSpPr/>
          <p:nvPr/>
        </p:nvSpPr>
        <p:spPr>
          <a:xfrm>
            <a:off x="5983090" y="2534703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Personas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DAD14E8-97DE-43A8-86F2-79CDC795994E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011906" y="2761819"/>
            <a:ext cx="120121" cy="4295"/>
          </a:xfrm>
          <a:prstGeom prst="line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hteck 9">
            <a:extLst>
              <a:ext uri="{FF2B5EF4-FFF2-40B4-BE49-F238E27FC236}">
                <a16:creationId xmlns:a16="http://schemas.microsoft.com/office/drawing/2014/main" id="{6DE13717-6F2D-431E-B608-04CDF0BD9E94}"/>
              </a:ext>
            </a:extLst>
          </p:cNvPr>
          <p:cNvSpPr/>
          <p:nvPr/>
        </p:nvSpPr>
        <p:spPr>
          <a:xfrm>
            <a:off x="1414461" y="791019"/>
            <a:ext cx="623228" cy="287538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CPQ</a:t>
            </a:r>
          </a:p>
        </p:txBody>
      </p:sp>
      <p:sp>
        <p:nvSpPr>
          <p:cNvPr id="272" name="Rechteck 9">
            <a:extLst>
              <a:ext uri="{FF2B5EF4-FFF2-40B4-BE49-F238E27FC236}">
                <a16:creationId xmlns:a16="http://schemas.microsoft.com/office/drawing/2014/main" id="{1823F23E-FE74-4761-AF04-10E3FC9A2EF9}"/>
              </a:ext>
            </a:extLst>
          </p:cNvPr>
          <p:cNvSpPr/>
          <p:nvPr/>
        </p:nvSpPr>
        <p:spPr>
          <a:xfrm>
            <a:off x="6823109" y="380254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Center</a:t>
            </a:r>
          </a:p>
        </p:txBody>
      </p:sp>
      <p:sp>
        <p:nvSpPr>
          <p:cNvPr id="282" name="Rechteck 9">
            <a:extLst>
              <a:ext uri="{FF2B5EF4-FFF2-40B4-BE49-F238E27FC236}">
                <a16:creationId xmlns:a16="http://schemas.microsoft.com/office/drawing/2014/main" id="{BB69FCC5-19CE-4DE4-93FD-5DD4D1A84711}"/>
              </a:ext>
            </a:extLst>
          </p:cNvPr>
          <p:cNvSpPr/>
          <p:nvPr/>
        </p:nvSpPr>
        <p:spPr>
          <a:xfrm>
            <a:off x="4295115" y="379050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DMM</a:t>
            </a:r>
          </a:p>
        </p:txBody>
      </p:sp>
      <p:cxnSp>
        <p:nvCxnSpPr>
          <p:cNvPr id="283" name="Straight Arrow Connector 25">
            <a:extLst>
              <a:ext uri="{FF2B5EF4-FFF2-40B4-BE49-F238E27FC236}">
                <a16:creationId xmlns:a16="http://schemas.microsoft.com/office/drawing/2014/main" id="{D3877D86-CF64-48F3-BD7E-56175DCD9BC1}"/>
              </a:ext>
            </a:extLst>
          </p:cNvPr>
          <p:cNvCxnSpPr>
            <a:cxnSpLocks/>
            <a:stCxn id="272" idx="2"/>
            <a:endCxn id="270" idx="0"/>
          </p:cNvCxnSpPr>
          <p:nvPr/>
        </p:nvCxnSpPr>
        <p:spPr>
          <a:xfrm rot="5400000">
            <a:off x="6516551" y="329183"/>
            <a:ext cx="286125" cy="733895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hteck 9">
            <a:extLst>
              <a:ext uri="{FF2B5EF4-FFF2-40B4-BE49-F238E27FC236}">
                <a16:creationId xmlns:a16="http://schemas.microsoft.com/office/drawing/2014/main" id="{DAACF8BD-CB07-47CF-A31E-A1A3E6F296BE}"/>
              </a:ext>
            </a:extLst>
          </p:cNvPr>
          <p:cNvSpPr/>
          <p:nvPr/>
        </p:nvSpPr>
        <p:spPr>
          <a:xfrm>
            <a:off x="5136642" y="4851327"/>
            <a:ext cx="1165105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eInvoicing</a:t>
            </a: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Add-ons</a:t>
            </a:r>
          </a:p>
        </p:txBody>
      </p:sp>
      <p:sp>
        <p:nvSpPr>
          <p:cNvPr id="302" name="Rechteck 61">
            <a:extLst>
              <a:ext uri="{FF2B5EF4-FFF2-40B4-BE49-F238E27FC236}">
                <a16:creationId xmlns:a16="http://schemas.microsoft.com/office/drawing/2014/main" id="{E750F1E5-F58A-46B8-9F04-35A07DE6EB52}"/>
              </a:ext>
            </a:extLst>
          </p:cNvPr>
          <p:cNvSpPr/>
          <p:nvPr/>
        </p:nvSpPr>
        <p:spPr>
          <a:xfrm>
            <a:off x="10439028" y="1213245"/>
            <a:ext cx="504897" cy="466362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ALM and monitoring for all SAP systems (including cloud); Knowledge Management for process and FRICE documentation, change management; </a:t>
            </a:r>
            <a:r>
              <a:rPr kumimoji="0" lang="en-US" sz="636" b="1" i="0" u="none" strike="noStrike" kern="0" cap="none" spc="0" normalizeH="0" baseline="0" noProof="0" err="1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LaMa</a:t>
            </a: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E893F69-DB23-48FC-8615-DB26F5DFA5A9}"/>
              </a:ext>
            </a:extLst>
          </p:cNvPr>
          <p:cNvGrpSpPr/>
          <p:nvPr/>
        </p:nvGrpSpPr>
        <p:grpSpPr>
          <a:xfrm>
            <a:off x="10429694" y="1283573"/>
            <a:ext cx="679720" cy="353687"/>
            <a:chOff x="10362646" y="8928129"/>
            <a:chExt cx="1121538" cy="583583"/>
          </a:xfrm>
        </p:grpSpPr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0E7E80CF-2E2A-4F4B-A3D2-4DB4DC111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6EE58E1C-1A01-445F-A644-CE83B86A108C}"/>
                </a:ext>
              </a:extLst>
            </p:cNvPr>
            <p:cNvSpPr txBox="1"/>
            <p:nvPr/>
          </p:nvSpPr>
          <p:spPr>
            <a:xfrm>
              <a:off x="10362646" y="8928129"/>
              <a:ext cx="1121538" cy="583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SolMan</a:t>
              </a:r>
              <a:endPara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6" name="Rechteck 9">
            <a:extLst>
              <a:ext uri="{FF2B5EF4-FFF2-40B4-BE49-F238E27FC236}">
                <a16:creationId xmlns:a16="http://schemas.microsoft.com/office/drawing/2014/main" id="{896BAB0E-2C40-49A9-ACAA-718F67E93325}"/>
              </a:ext>
            </a:extLst>
          </p:cNvPr>
          <p:cNvSpPr/>
          <p:nvPr/>
        </p:nvSpPr>
        <p:spPr>
          <a:xfrm>
            <a:off x="6937348" y="1753113"/>
            <a:ext cx="1014159" cy="435300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Process Orchestration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Universal Journal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Payments / Collections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Credit Management</a:t>
            </a:r>
          </a:p>
        </p:txBody>
      </p:sp>
      <p:sp>
        <p:nvSpPr>
          <p:cNvPr id="307" name="Callout: Line 306">
            <a:extLst>
              <a:ext uri="{FF2B5EF4-FFF2-40B4-BE49-F238E27FC236}">
                <a16:creationId xmlns:a16="http://schemas.microsoft.com/office/drawing/2014/main" id="{C0CA0E33-9B0C-445A-94E0-2D0B22A25E2D}"/>
              </a:ext>
            </a:extLst>
          </p:cNvPr>
          <p:cNvSpPr/>
          <p:nvPr/>
        </p:nvSpPr>
        <p:spPr>
          <a:xfrm>
            <a:off x="7949389" y="804794"/>
            <a:ext cx="1137556" cy="352122"/>
          </a:xfrm>
          <a:prstGeom prst="borderCallout1">
            <a:avLst>
              <a:gd name="adj1" fmla="val 62107"/>
              <a:gd name="adj2" fmla="val 4134"/>
              <a:gd name="adj3" fmla="val 141639"/>
              <a:gd name="adj4" fmla="val -504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GFSS system to manage/connect all SAP ERP financial processes and GFSS controlled master data</a:t>
            </a:r>
          </a:p>
        </p:txBody>
      </p:sp>
      <p:sp>
        <p:nvSpPr>
          <p:cNvPr id="308" name="Callout: Line 307">
            <a:extLst>
              <a:ext uri="{FF2B5EF4-FFF2-40B4-BE49-F238E27FC236}">
                <a16:creationId xmlns:a16="http://schemas.microsoft.com/office/drawing/2014/main" id="{0D205E1A-E0EF-4CC9-AFE5-51D018E9A511}"/>
              </a:ext>
            </a:extLst>
          </p:cNvPr>
          <p:cNvSpPr/>
          <p:nvPr/>
        </p:nvSpPr>
        <p:spPr>
          <a:xfrm>
            <a:off x="3489109" y="1414486"/>
            <a:ext cx="876157" cy="329024"/>
          </a:xfrm>
          <a:prstGeom prst="borderCallout1">
            <a:avLst>
              <a:gd name="adj1" fmla="val 48299"/>
              <a:gd name="adj2" fmla="val 105963"/>
              <a:gd name="adj3" fmla="val 51577"/>
              <a:gd name="adj4" fmla="val 144752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clarification on how APIGEE fits in the landscape/use cases</a:t>
            </a:r>
          </a:p>
        </p:txBody>
      </p:sp>
      <p:sp>
        <p:nvSpPr>
          <p:cNvPr id="312" name="Rechteck 9">
            <a:extLst>
              <a:ext uri="{FF2B5EF4-FFF2-40B4-BE49-F238E27FC236}">
                <a16:creationId xmlns:a16="http://schemas.microsoft.com/office/drawing/2014/main" id="{4D25E270-F0CB-4D93-894D-F21AF0ADA005}"/>
              </a:ext>
            </a:extLst>
          </p:cNvPr>
          <p:cNvSpPr/>
          <p:nvPr/>
        </p:nvSpPr>
        <p:spPr>
          <a:xfrm>
            <a:off x="5138114" y="4268844"/>
            <a:ext cx="1165105" cy="186150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Embedded Analytics</a:t>
            </a:r>
            <a:endParaRPr kumimoji="0" lang="en-US" sz="54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Rechteck 9">
            <a:extLst>
              <a:ext uri="{FF2B5EF4-FFF2-40B4-BE49-F238E27FC236}">
                <a16:creationId xmlns:a16="http://schemas.microsoft.com/office/drawing/2014/main" id="{5FA225F5-D5BA-4CC5-90F5-B2CE6DCFBAE7}"/>
              </a:ext>
            </a:extLst>
          </p:cNvPr>
          <p:cNvSpPr/>
          <p:nvPr/>
        </p:nvSpPr>
        <p:spPr>
          <a:xfrm>
            <a:off x="7991677" y="1939272"/>
            <a:ext cx="788369" cy="161431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Embedded Analytics</a:t>
            </a:r>
          </a:p>
        </p:txBody>
      </p:sp>
      <p:sp>
        <p:nvSpPr>
          <p:cNvPr id="314" name="Rechteck 9">
            <a:extLst>
              <a:ext uri="{FF2B5EF4-FFF2-40B4-BE49-F238E27FC236}">
                <a16:creationId xmlns:a16="http://schemas.microsoft.com/office/drawing/2014/main" id="{2C4D0A6B-E4ED-48E6-8D6B-E4B4B252E83B}"/>
              </a:ext>
            </a:extLst>
          </p:cNvPr>
          <p:cNvSpPr/>
          <p:nvPr/>
        </p:nvSpPr>
        <p:spPr>
          <a:xfrm>
            <a:off x="6607071" y="5852770"/>
            <a:ext cx="788369" cy="161431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HANA Enterprise / XSA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E353363-6B75-42CD-9D51-D9903025F228}"/>
              </a:ext>
            </a:extLst>
          </p:cNvPr>
          <p:cNvSpPr txBox="1"/>
          <p:nvPr/>
        </p:nvSpPr>
        <p:spPr>
          <a:xfrm>
            <a:off x="1328675" y="4483801"/>
            <a:ext cx="1348614" cy="76367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use OKTA and </a:t>
            </a:r>
            <a:r>
              <a:rPr kumimoji="0" lang="en-US" sz="727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Zscaler</a:t>
            </a:r>
            <a:r>
              <a:rPr kumimoji="0" lang="en-US" sz="72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Fiori applications to allow external access to SAP Fiori launchpads; currently VPN connections on devices are used</a:t>
            </a:r>
          </a:p>
        </p:txBody>
      </p:sp>
      <p:sp>
        <p:nvSpPr>
          <p:cNvPr id="317" name="Rechteck 61">
            <a:extLst>
              <a:ext uri="{FF2B5EF4-FFF2-40B4-BE49-F238E27FC236}">
                <a16:creationId xmlns:a16="http://schemas.microsoft.com/office/drawing/2014/main" id="{0F3E704D-84C1-444E-888F-38F0DA96357B}"/>
              </a:ext>
            </a:extLst>
          </p:cNvPr>
          <p:cNvSpPr/>
          <p:nvPr/>
        </p:nvSpPr>
        <p:spPr>
          <a:xfrm>
            <a:off x="10981491" y="3463580"/>
            <a:ext cx="585840" cy="24051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Digital assistant / context sensitive on-demand training for SAP environments;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067785FF-5182-45C6-B9F8-CDFFA107AA3B}"/>
              </a:ext>
            </a:extLst>
          </p:cNvPr>
          <p:cNvGrpSpPr/>
          <p:nvPr/>
        </p:nvGrpSpPr>
        <p:grpSpPr>
          <a:xfrm>
            <a:off x="10972157" y="3545061"/>
            <a:ext cx="679720" cy="484363"/>
            <a:chOff x="10362646" y="12649068"/>
            <a:chExt cx="1121538" cy="799198"/>
          </a:xfrm>
        </p:grpSpPr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7D990403-1CAE-415F-AF75-141D3A3BF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48" b="-17858"/>
            <a:stretch/>
          </p:blipFill>
          <p:spPr>
            <a:xfrm>
              <a:off x="10442115" y="12739179"/>
              <a:ext cx="363607" cy="135396"/>
            </a:xfrm>
            <a:prstGeom prst="rect">
              <a:avLst/>
            </a:prstGeom>
          </p:spPr>
        </p:pic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30407F7D-B403-40E0-8CC4-9A0EE1D5F826}"/>
                </a:ext>
              </a:extLst>
            </p:cNvPr>
            <p:cNvSpPr txBox="1"/>
            <p:nvPr/>
          </p:nvSpPr>
          <p:spPr>
            <a:xfrm>
              <a:off x="10362646" y="12649068"/>
              <a:ext cx="1121538" cy="79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Enable Now</a:t>
              </a:r>
            </a:p>
          </p:txBody>
        </p:sp>
      </p:grpSp>
      <p:pic>
        <p:nvPicPr>
          <p:cNvPr id="322" name="Picture 321">
            <a:extLst>
              <a:ext uri="{FF2B5EF4-FFF2-40B4-BE49-F238E27FC236}">
                <a16:creationId xmlns:a16="http://schemas.microsoft.com/office/drawing/2014/main" id="{29F6A5D0-A823-473F-80D6-64C0C4C607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46814" y="404612"/>
            <a:ext cx="711033" cy="127603"/>
          </a:xfrm>
          <a:prstGeom prst="rect">
            <a:avLst/>
          </a:prstGeom>
        </p:spPr>
      </p:pic>
      <p:sp>
        <p:nvSpPr>
          <p:cNvPr id="324" name="Rechteck 9">
            <a:extLst>
              <a:ext uri="{FF2B5EF4-FFF2-40B4-BE49-F238E27FC236}">
                <a16:creationId xmlns:a16="http://schemas.microsoft.com/office/drawing/2014/main" id="{CBEE489F-A7B0-4597-8528-40EC121C33E8}"/>
              </a:ext>
            </a:extLst>
          </p:cNvPr>
          <p:cNvSpPr/>
          <p:nvPr/>
        </p:nvSpPr>
        <p:spPr>
          <a:xfrm>
            <a:off x="7729259" y="4963897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Demantra</a:t>
            </a:r>
          </a:p>
        </p:txBody>
      </p:sp>
      <p:cxnSp>
        <p:nvCxnSpPr>
          <p:cNvPr id="325" name="Straight Arrow Connector 25">
            <a:extLst>
              <a:ext uri="{FF2B5EF4-FFF2-40B4-BE49-F238E27FC236}">
                <a16:creationId xmlns:a16="http://schemas.microsoft.com/office/drawing/2014/main" id="{9673B387-CD37-48ED-A6CD-0F9072252393}"/>
              </a:ext>
            </a:extLst>
          </p:cNvPr>
          <p:cNvCxnSpPr>
            <a:cxnSpLocks/>
            <a:stCxn id="128" idx="0"/>
            <a:endCxn id="324" idx="2"/>
          </p:cNvCxnSpPr>
          <p:nvPr/>
        </p:nvCxnSpPr>
        <p:spPr>
          <a:xfrm flipH="1" flipV="1">
            <a:off x="7932710" y="5136711"/>
            <a:ext cx="34597" cy="149234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25">
            <a:extLst>
              <a:ext uri="{FF2B5EF4-FFF2-40B4-BE49-F238E27FC236}">
                <a16:creationId xmlns:a16="http://schemas.microsoft.com/office/drawing/2014/main" id="{77C1D6B9-7D38-4F10-ADBE-6D8A23E2B62D}"/>
              </a:ext>
            </a:extLst>
          </p:cNvPr>
          <p:cNvCxnSpPr>
            <a:cxnSpLocks/>
            <a:stCxn id="282" idx="2"/>
            <a:endCxn id="270" idx="0"/>
          </p:cNvCxnSpPr>
          <p:nvPr/>
        </p:nvCxnSpPr>
        <p:spPr>
          <a:xfrm rot="16200000" flipH="1">
            <a:off x="5251951" y="-201522"/>
            <a:ext cx="287329" cy="1794099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25">
            <a:extLst>
              <a:ext uri="{FF2B5EF4-FFF2-40B4-BE49-F238E27FC236}">
                <a16:creationId xmlns:a16="http://schemas.microsoft.com/office/drawing/2014/main" id="{B6B8705F-1B92-4A78-BE15-60E4CAD40882}"/>
              </a:ext>
            </a:extLst>
          </p:cNvPr>
          <p:cNvCxnSpPr>
            <a:cxnSpLocks/>
            <a:stCxn id="322" idx="3"/>
            <a:endCxn id="195" idx="1"/>
          </p:cNvCxnSpPr>
          <p:nvPr/>
        </p:nvCxnSpPr>
        <p:spPr>
          <a:xfrm flipV="1">
            <a:off x="2757847" y="465254"/>
            <a:ext cx="693321" cy="3159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hteck 61">
            <a:extLst>
              <a:ext uri="{FF2B5EF4-FFF2-40B4-BE49-F238E27FC236}">
                <a16:creationId xmlns:a16="http://schemas.microsoft.com/office/drawing/2014/main" id="{B6EC51C3-658C-48B4-A3C2-A482D062086F}"/>
              </a:ext>
            </a:extLst>
          </p:cNvPr>
          <p:cNvSpPr/>
          <p:nvPr/>
        </p:nvSpPr>
        <p:spPr>
          <a:xfrm>
            <a:off x="7046284" y="6202753"/>
            <a:ext cx="671337" cy="322467"/>
          </a:xfrm>
          <a:prstGeom prst="rect">
            <a:avLst/>
          </a:prstGeom>
          <a:noFill/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D946817B-0F35-4039-B345-0704D8FA3318}"/>
              </a:ext>
            </a:extLst>
          </p:cNvPr>
          <p:cNvGrpSpPr/>
          <p:nvPr/>
        </p:nvGrpSpPr>
        <p:grpSpPr>
          <a:xfrm>
            <a:off x="7123511" y="6212524"/>
            <a:ext cx="664779" cy="223010"/>
            <a:chOff x="10450344" y="8928129"/>
            <a:chExt cx="1096886" cy="367968"/>
          </a:xfrm>
        </p:grpSpPr>
        <p:pic>
          <p:nvPicPr>
            <p:cNvPr id="339" name="Picture 338">
              <a:extLst>
                <a:ext uri="{FF2B5EF4-FFF2-40B4-BE49-F238E27FC236}">
                  <a16:creationId xmlns:a16="http://schemas.microsoft.com/office/drawing/2014/main" id="{F7886978-CC74-4BCD-9536-FCC31B6C0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34CB562C-8C9A-45E2-9CB5-6F1A7046C6C3}"/>
                </a:ext>
              </a:extLst>
            </p:cNvPr>
            <p:cNvSpPr txBox="1"/>
            <p:nvPr/>
          </p:nvSpPr>
          <p:spPr>
            <a:xfrm>
              <a:off x="10732054" y="8928129"/>
              <a:ext cx="815176" cy="36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 Java</a:t>
              </a:r>
            </a:p>
          </p:txBody>
        </p:sp>
      </p:grpSp>
      <p:sp>
        <p:nvSpPr>
          <p:cNvPr id="341" name="Rectangle 340">
            <a:extLst>
              <a:ext uri="{FF2B5EF4-FFF2-40B4-BE49-F238E27FC236}">
                <a16:creationId xmlns:a16="http://schemas.microsoft.com/office/drawing/2014/main" id="{916E0C80-ED09-4C51-BC9A-5B28928C2A1B}"/>
              </a:ext>
            </a:extLst>
          </p:cNvPr>
          <p:cNvSpPr/>
          <p:nvPr/>
        </p:nvSpPr>
        <p:spPr>
          <a:xfrm>
            <a:off x="7165641" y="6375392"/>
            <a:ext cx="436979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Adobe DS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342" name="Straight Arrow Connector 25">
            <a:extLst>
              <a:ext uri="{FF2B5EF4-FFF2-40B4-BE49-F238E27FC236}">
                <a16:creationId xmlns:a16="http://schemas.microsoft.com/office/drawing/2014/main" id="{C8CFD62A-6CD6-4288-B0DD-3E8E9BC604F2}"/>
              </a:ext>
            </a:extLst>
          </p:cNvPr>
          <p:cNvCxnSpPr>
            <a:cxnSpLocks/>
            <a:stCxn id="335" idx="0"/>
          </p:cNvCxnSpPr>
          <p:nvPr/>
        </p:nvCxnSpPr>
        <p:spPr>
          <a:xfrm flipV="1">
            <a:off x="7381952" y="6050473"/>
            <a:ext cx="227" cy="152280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25">
            <a:extLst>
              <a:ext uri="{FF2B5EF4-FFF2-40B4-BE49-F238E27FC236}">
                <a16:creationId xmlns:a16="http://schemas.microsoft.com/office/drawing/2014/main" id="{A664D551-9685-465C-9899-C91E2C1A443C}"/>
              </a:ext>
            </a:extLst>
          </p:cNvPr>
          <p:cNvCxnSpPr>
            <a:cxnSpLocks/>
            <a:stCxn id="34" idx="1"/>
            <a:endCxn id="384" idx="1"/>
          </p:cNvCxnSpPr>
          <p:nvPr/>
        </p:nvCxnSpPr>
        <p:spPr>
          <a:xfrm rot="10800000" flipH="1">
            <a:off x="999271" y="1650304"/>
            <a:ext cx="423197" cy="1518321"/>
          </a:xfrm>
          <a:prstGeom prst="bentConnector3">
            <a:avLst>
              <a:gd name="adj1" fmla="val -149905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hteck 61">
            <a:extLst>
              <a:ext uri="{FF2B5EF4-FFF2-40B4-BE49-F238E27FC236}">
                <a16:creationId xmlns:a16="http://schemas.microsoft.com/office/drawing/2014/main" id="{0DC9FF45-62D6-42A0-A9B5-FED49D639F61}"/>
              </a:ext>
            </a:extLst>
          </p:cNvPr>
          <p:cNvSpPr/>
          <p:nvPr/>
        </p:nvSpPr>
        <p:spPr>
          <a:xfrm>
            <a:off x="11611147" y="1217431"/>
            <a:ext cx="504897" cy="2231808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RPA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EFC11C7D-A395-487D-9468-E92665E0AD3C}"/>
              </a:ext>
            </a:extLst>
          </p:cNvPr>
          <p:cNvSpPr txBox="1"/>
          <p:nvPr/>
        </p:nvSpPr>
        <p:spPr>
          <a:xfrm>
            <a:off x="11578592" y="1241840"/>
            <a:ext cx="647934" cy="35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</a:t>
            </a:r>
            <a:endParaRPr kumimoji="0" lang="en-US" sz="84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Anywhere</a:t>
            </a:r>
          </a:p>
        </p:txBody>
      </p:sp>
      <p:sp>
        <p:nvSpPr>
          <p:cNvPr id="348" name="Rechteck 61">
            <a:extLst>
              <a:ext uri="{FF2B5EF4-FFF2-40B4-BE49-F238E27FC236}">
                <a16:creationId xmlns:a16="http://schemas.microsoft.com/office/drawing/2014/main" id="{03373E39-9CA4-4D49-8327-311A3708AC3A}"/>
              </a:ext>
            </a:extLst>
          </p:cNvPr>
          <p:cNvSpPr/>
          <p:nvPr/>
        </p:nvSpPr>
        <p:spPr>
          <a:xfrm>
            <a:off x="11616264" y="3467174"/>
            <a:ext cx="504897" cy="2401576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Automated Tested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D6856142-A93A-41EB-91A9-2B3E366B130A}"/>
              </a:ext>
            </a:extLst>
          </p:cNvPr>
          <p:cNvSpPr txBox="1"/>
          <p:nvPr/>
        </p:nvSpPr>
        <p:spPr>
          <a:xfrm>
            <a:off x="11589813" y="3485110"/>
            <a:ext cx="617477" cy="615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WorkSoft</a:t>
            </a:r>
            <a:endParaRPr kumimoji="0" lang="en-US" sz="84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Runner</a:t>
            </a:r>
          </a:p>
        </p:txBody>
      </p:sp>
      <p:sp>
        <p:nvSpPr>
          <p:cNvPr id="253" name="Rechteck 9">
            <a:extLst>
              <a:ext uri="{FF2B5EF4-FFF2-40B4-BE49-F238E27FC236}">
                <a16:creationId xmlns:a16="http://schemas.microsoft.com/office/drawing/2014/main" id="{8D5E4EE8-9777-49A7-8E06-433952682CD0}"/>
              </a:ext>
            </a:extLst>
          </p:cNvPr>
          <p:cNvSpPr/>
          <p:nvPr/>
        </p:nvSpPr>
        <p:spPr>
          <a:xfrm>
            <a:off x="3874260" y="379585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Thingworx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4" name="Straight Arrow Connector 25">
            <a:extLst>
              <a:ext uri="{FF2B5EF4-FFF2-40B4-BE49-F238E27FC236}">
                <a16:creationId xmlns:a16="http://schemas.microsoft.com/office/drawing/2014/main" id="{14E054FE-AD41-45DC-A1D3-54668513AC2F}"/>
              </a:ext>
            </a:extLst>
          </p:cNvPr>
          <p:cNvCxnSpPr>
            <a:cxnSpLocks/>
            <a:stCxn id="253" idx="2"/>
            <a:endCxn id="270" idx="0"/>
          </p:cNvCxnSpPr>
          <p:nvPr/>
        </p:nvCxnSpPr>
        <p:spPr>
          <a:xfrm rot="16200000" flipH="1">
            <a:off x="5041791" y="-411681"/>
            <a:ext cx="286794" cy="221495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hteck 9">
            <a:extLst>
              <a:ext uri="{FF2B5EF4-FFF2-40B4-BE49-F238E27FC236}">
                <a16:creationId xmlns:a16="http://schemas.microsoft.com/office/drawing/2014/main" id="{B476B19B-7132-4297-88CC-19B1EAA1D527}"/>
              </a:ext>
            </a:extLst>
          </p:cNvPr>
          <p:cNvSpPr/>
          <p:nvPr/>
        </p:nvSpPr>
        <p:spPr>
          <a:xfrm>
            <a:off x="8002465" y="379971"/>
            <a:ext cx="406901" cy="17281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SupplierVis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1" name="Straight Arrow Connector 25">
            <a:extLst>
              <a:ext uri="{FF2B5EF4-FFF2-40B4-BE49-F238E27FC236}">
                <a16:creationId xmlns:a16="http://schemas.microsoft.com/office/drawing/2014/main" id="{96E45DF3-BF13-4188-B7AB-14D96FA135C0}"/>
              </a:ext>
            </a:extLst>
          </p:cNvPr>
          <p:cNvCxnSpPr>
            <a:cxnSpLocks/>
            <a:stCxn id="260" idx="2"/>
            <a:endCxn id="269" idx="0"/>
          </p:cNvCxnSpPr>
          <p:nvPr/>
        </p:nvCxnSpPr>
        <p:spPr>
          <a:xfrm rot="5400000">
            <a:off x="7113532" y="-255499"/>
            <a:ext cx="284100" cy="1900668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hteck 9">
            <a:extLst>
              <a:ext uri="{FF2B5EF4-FFF2-40B4-BE49-F238E27FC236}">
                <a16:creationId xmlns:a16="http://schemas.microsoft.com/office/drawing/2014/main" id="{87932950-0163-45DA-A9BF-F9BB92779C88}"/>
              </a:ext>
            </a:extLst>
          </p:cNvPr>
          <p:cNvSpPr/>
          <p:nvPr/>
        </p:nvSpPr>
        <p:spPr>
          <a:xfrm>
            <a:off x="2116823" y="1204633"/>
            <a:ext cx="594236" cy="200270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Customers / Suppliers / 3PL</a:t>
            </a:r>
          </a:p>
        </p:txBody>
      </p:sp>
      <p:cxnSp>
        <p:nvCxnSpPr>
          <p:cNvPr id="266" name="Straight Arrow Connector 25">
            <a:extLst>
              <a:ext uri="{FF2B5EF4-FFF2-40B4-BE49-F238E27FC236}">
                <a16:creationId xmlns:a16="http://schemas.microsoft.com/office/drawing/2014/main" id="{DA709862-2F5B-4CF5-A1C2-DFBF3A217580}"/>
              </a:ext>
            </a:extLst>
          </p:cNvPr>
          <p:cNvCxnSpPr>
            <a:cxnSpLocks/>
            <a:stCxn id="337" idx="1"/>
            <a:endCxn id="265" idx="3"/>
          </p:cNvCxnSpPr>
          <p:nvPr/>
        </p:nvCxnSpPr>
        <p:spPr>
          <a:xfrm rot="10800000" flipV="1">
            <a:off x="2711060" y="1300644"/>
            <a:ext cx="175226" cy="4125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accent6">
                <a:lumMod val="60000"/>
                <a:lumOff val="40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eck 9">
            <a:extLst>
              <a:ext uri="{FF2B5EF4-FFF2-40B4-BE49-F238E27FC236}">
                <a16:creationId xmlns:a16="http://schemas.microsoft.com/office/drawing/2014/main" id="{C5D5659A-6EEE-4471-AF7D-7E5618C34A8D}"/>
              </a:ext>
            </a:extLst>
          </p:cNvPr>
          <p:cNvSpPr/>
          <p:nvPr/>
        </p:nvSpPr>
        <p:spPr>
          <a:xfrm>
            <a:off x="1414461" y="1206670"/>
            <a:ext cx="602275" cy="200270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CASS</a:t>
            </a:r>
          </a:p>
        </p:txBody>
      </p:sp>
      <p:cxnSp>
        <p:nvCxnSpPr>
          <p:cNvPr id="273" name="Straight Arrow Connector 25">
            <a:extLst>
              <a:ext uri="{FF2B5EF4-FFF2-40B4-BE49-F238E27FC236}">
                <a16:creationId xmlns:a16="http://schemas.microsoft.com/office/drawing/2014/main" id="{3632BADD-C0F9-4AB5-B2E3-A7CD9A451224}"/>
              </a:ext>
            </a:extLst>
          </p:cNvPr>
          <p:cNvCxnSpPr>
            <a:cxnSpLocks/>
            <a:endCxn id="236" idx="3"/>
          </p:cNvCxnSpPr>
          <p:nvPr/>
        </p:nvCxnSpPr>
        <p:spPr>
          <a:xfrm rot="10800000" flipV="1">
            <a:off x="6799554" y="1310111"/>
            <a:ext cx="108132" cy="10542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hteck 9">
            <a:extLst>
              <a:ext uri="{FF2B5EF4-FFF2-40B4-BE49-F238E27FC236}">
                <a16:creationId xmlns:a16="http://schemas.microsoft.com/office/drawing/2014/main" id="{EFB20A16-4AA2-49A7-ADC4-2547B5834F44}"/>
              </a:ext>
            </a:extLst>
          </p:cNvPr>
          <p:cNvSpPr/>
          <p:nvPr/>
        </p:nvSpPr>
        <p:spPr>
          <a:xfrm>
            <a:off x="8293873" y="4719377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Optimus</a:t>
            </a:r>
          </a:p>
        </p:txBody>
      </p:sp>
      <p:cxnSp>
        <p:nvCxnSpPr>
          <p:cNvPr id="315" name="Straight Arrow Connector 25">
            <a:extLst>
              <a:ext uri="{FF2B5EF4-FFF2-40B4-BE49-F238E27FC236}">
                <a16:creationId xmlns:a16="http://schemas.microsoft.com/office/drawing/2014/main" id="{B38441BB-3ABF-4570-8969-AA7A59D37E17}"/>
              </a:ext>
            </a:extLst>
          </p:cNvPr>
          <p:cNvCxnSpPr>
            <a:cxnSpLocks/>
            <a:stCxn id="48" idx="3"/>
            <a:endCxn id="284" idx="1"/>
          </p:cNvCxnSpPr>
          <p:nvPr/>
        </p:nvCxnSpPr>
        <p:spPr>
          <a:xfrm>
            <a:off x="8115505" y="4804379"/>
            <a:ext cx="178367" cy="1405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Rechteck 9">
            <a:extLst>
              <a:ext uri="{FF2B5EF4-FFF2-40B4-BE49-F238E27FC236}">
                <a16:creationId xmlns:a16="http://schemas.microsoft.com/office/drawing/2014/main" id="{949D7736-2B1C-4477-B69B-67C21FDE9711}"/>
              </a:ext>
            </a:extLst>
          </p:cNvPr>
          <p:cNvSpPr/>
          <p:nvPr/>
        </p:nvSpPr>
        <p:spPr>
          <a:xfrm>
            <a:off x="8298694" y="4505121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TAXI</a:t>
            </a:r>
          </a:p>
        </p:txBody>
      </p:sp>
      <p:sp>
        <p:nvSpPr>
          <p:cNvPr id="326" name="Rechteck 9">
            <a:extLst>
              <a:ext uri="{FF2B5EF4-FFF2-40B4-BE49-F238E27FC236}">
                <a16:creationId xmlns:a16="http://schemas.microsoft.com/office/drawing/2014/main" id="{726758C1-B928-4A06-910D-ADD5CBA81320}"/>
              </a:ext>
            </a:extLst>
          </p:cNvPr>
          <p:cNvSpPr/>
          <p:nvPr/>
        </p:nvSpPr>
        <p:spPr>
          <a:xfrm>
            <a:off x="8726141" y="4504215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EF3</a:t>
            </a:r>
          </a:p>
        </p:txBody>
      </p:sp>
      <p:sp>
        <p:nvSpPr>
          <p:cNvPr id="327" name="Rechteck 9">
            <a:extLst>
              <a:ext uri="{FF2B5EF4-FFF2-40B4-BE49-F238E27FC236}">
                <a16:creationId xmlns:a16="http://schemas.microsoft.com/office/drawing/2014/main" id="{FDEB8819-77D9-4EA9-B2DE-492A03E44B61}"/>
              </a:ext>
            </a:extLst>
          </p:cNvPr>
          <p:cNvSpPr/>
          <p:nvPr/>
        </p:nvSpPr>
        <p:spPr>
          <a:xfrm>
            <a:off x="8731674" y="4711017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Quantum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511F887C-1377-41E1-9C8B-1DE70E8347A0}"/>
              </a:ext>
            </a:extLst>
          </p:cNvPr>
          <p:cNvSpPr txBox="1"/>
          <p:nvPr/>
        </p:nvSpPr>
        <p:spPr>
          <a:xfrm>
            <a:off x="2705749" y="5284289"/>
            <a:ext cx="569970" cy="35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Seeburger</a:t>
            </a:r>
            <a:endParaRPr kumimoji="0" lang="en-US" sz="84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1C8BC0C1-D4C8-4EB2-8F84-0D366C873204}"/>
              </a:ext>
            </a:extLst>
          </p:cNvPr>
          <p:cNvCxnSpPr>
            <a:cxnSpLocks/>
            <a:endCxn id="328" idx="3"/>
          </p:cNvCxnSpPr>
          <p:nvPr/>
        </p:nvCxnSpPr>
        <p:spPr>
          <a:xfrm flipH="1">
            <a:off x="3275719" y="5385416"/>
            <a:ext cx="2808908" cy="75717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Abgerundetes Rechteck 24">
            <a:extLst>
              <a:ext uri="{FF2B5EF4-FFF2-40B4-BE49-F238E27FC236}">
                <a16:creationId xmlns:a16="http://schemas.microsoft.com/office/drawing/2014/main" id="{97A8021F-292E-4C99-9BFB-23232996F6E6}"/>
              </a:ext>
            </a:extLst>
          </p:cNvPr>
          <p:cNvSpPr/>
          <p:nvPr/>
        </p:nvSpPr>
        <p:spPr>
          <a:xfrm>
            <a:off x="4537667" y="5340495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350" name="Rechteck 9">
            <a:extLst>
              <a:ext uri="{FF2B5EF4-FFF2-40B4-BE49-F238E27FC236}">
                <a16:creationId xmlns:a16="http://schemas.microsoft.com/office/drawing/2014/main" id="{3EE7A142-D864-4958-98F7-402640F1E6D3}"/>
              </a:ext>
            </a:extLst>
          </p:cNvPr>
          <p:cNvSpPr/>
          <p:nvPr/>
        </p:nvSpPr>
        <p:spPr>
          <a:xfrm>
            <a:off x="1969543" y="5238711"/>
            <a:ext cx="510987" cy="272037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Atlas (German Exports)</a:t>
            </a:r>
          </a:p>
        </p:txBody>
      </p:sp>
      <p:cxnSp>
        <p:nvCxnSpPr>
          <p:cNvPr id="351" name="Straight Arrow Connector 25">
            <a:extLst>
              <a:ext uri="{FF2B5EF4-FFF2-40B4-BE49-F238E27FC236}">
                <a16:creationId xmlns:a16="http://schemas.microsoft.com/office/drawing/2014/main" id="{BAA21EFA-6EA3-4ECA-AA87-2FE882A4C818}"/>
              </a:ext>
            </a:extLst>
          </p:cNvPr>
          <p:cNvCxnSpPr>
            <a:cxnSpLocks/>
            <a:stCxn id="328" idx="1"/>
            <a:endCxn id="350" idx="3"/>
          </p:cNvCxnSpPr>
          <p:nvPr/>
        </p:nvCxnSpPr>
        <p:spPr>
          <a:xfrm rot="10800000">
            <a:off x="2480531" y="5374731"/>
            <a:ext cx="225219" cy="86403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Rectangle 352">
            <a:extLst>
              <a:ext uri="{FF2B5EF4-FFF2-40B4-BE49-F238E27FC236}">
                <a16:creationId xmlns:a16="http://schemas.microsoft.com/office/drawing/2014/main" id="{C1D82472-2E81-4345-B9C6-274C239D6E0E}"/>
              </a:ext>
            </a:extLst>
          </p:cNvPr>
          <p:cNvSpPr/>
          <p:nvPr/>
        </p:nvSpPr>
        <p:spPr>
          <a:xfrm>
            <a:off x="5294706" y="5865212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Onapsis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071AFBE0-7DDD-4A94-BBD5-BFB310EEDCED}"/>
              </a:ext>
            </a:extLst>
          </p:cNvPr>
          <p:cNvSpPr/>
          <p:nvPr/>
        </p:nvSpPr>
        <p:spPr>
          <a:xfrm>
            <a:off x="6676682" y="4303600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Onapsis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C1BA2292-1A84-4F33-8F5B-778D9CAFD120}"/>
              </a:ext>
            </a:extLst>
          </p:cNvPr>
          <p:cNvSpPr/>
          <p:nvPr/>
        </p:nvSpPr>
        <p:spPr>
          <a:xfrm>
            <a:off x="2151273" y="3676858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IAM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2643D6E-6A0D-4F2C-8B88-8CCD2B673BD7}"/>
              </a:ext>
            </a:extLst>
          </p:cNvPr>
          <p:cNvSpPr/>
          <p:nvPr/>
        </p:nvSpPr>
        <p:spPr>
          <a:xfrm>
            <a:off x="5145449" y="2421801"/>
            <a:ext cx="662344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SSO 3.0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9E68015A-2932-45B2-BA48-1928432A2E6F}"/>
              </a:ext>
            </a:extLst>
          </p:cNvPr>
          <p:cNvSpPr/>
          <p:nvPr/>
        </p:nvSpPr>
        <p:spPr>
          <a:xfrm>
            <a:off x="7152649" y="1430761"/>
            <a:ext cx="626470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SSO 3.0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61" name="Rechteck 61">
            <a:extLst>
              <a:ext uri="{FF2B5EF4-FFF2-40B4-BE49-F238E27FC236}">
                <a16:creationId xmlns:a16="http://schemas.microsoft.com/office/drawing/2014/main" id="{0B81CAB8-BA31-4871-B14F-485660ADF39D}"/>
              </a:ext>
            </a:extLst>
          </p:cNvPr>
          <p:cNvSpPr/>
          <p:nvPr/>
        </p:nvSpPr>
        <p:spPr>
          <a:xfrm>
            <a:off x="10941837" y="590001"/>
            <a:ext cx="1132427" cy="194242"/>
          </a:xfrm>
          <a:prstGeom prst="rect">
            <a:avLst/>
          </a:prstGeom>
          <a:noFill/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AACD8C8-E9C2-42BC-8FAB-501D3C348F86}"/>
              </a:ext>
            </a:extLst>
          </p:cNvPr>
          <p:cNvSpPr txBox="1"/>
          <p:nvPr/>
        </p:nvSpPr>
        <p:spPr>
          <a:xfrm>
            <a:off x="11227127" y="604080"/>
            <a:ext cx="633507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Joe Portal</a:t>
            </a:r>
          </a:p>
        </p:txBody>
      </p:sp>
      <p:sp>
        <p:nvSpPr>
          <p:cNvPr id="367" name="Callout: Line 366">
            <a:extLst>
              <a:ext uri="{FF2B5EF4-FFF2-40B4-BE49-F238E27FC236}">
                <a16:creationId xmlns:a16="http://schemas.microsoft.com/office/drawing/2014/main" id="{96A6BF59-15CD-4F06-B497-B041516E0C2A}"/>
              </a:ext>
            </a:extLst>
          </p:cNvPr>
          <p:cNvSpPr/>
          <p:nvPr/>
        </p:nvSpPr>
        <p:spPr>
          <a:xfrm>
            <a:off x="10788829" y="847071"/>
            <a:ext cx="876157" cy="329024"/>
          </a:xfrm>
          <a:prstGeom prst="borderCallout1">
            <a:avLst>
              <a:gd name="adj1" fmla="val 38861"/>
              <a:gd name="adj2" fmla="val 109673"/>
              <a:gd name="adj3" fmla="val -44746"/>
              <a:gd name="adj4" fmla="val 13074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SSO connections and integration to Fiori launchpads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37BCC4-E2C5-481D-A2EA-F31F902600BF}"/>
              </a:ext>
            </a:extLst>
          </p:cNvPr>
          <p:cNvSpPr txBox="1"/>
          <p:nvPr/>
        </p:nvSpPr>
        <p:spPr>
          <a:xfrm>
            <a:off x="148498" y="332913"/>
            <a:ext cx="1290738" cy="428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1" b="1" i="0" u="sng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High-Level Aero 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1" b="1" i="0" u="sng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State Vision</a:t>
            </a:r>
          </a:p>
        </p:txBody>
      </p:sp>
      <p:sp>
        <p:nvSpPr>
          <p:cNvPr id="368" name="Rechteck 9">
            <a:extLst>
              <a:ext uri="{FF2B5EF4-FFF2-40B4-BE49-F238E27FC236}">
                <a16:creationId xmlns:a16="http://schemas.microsoft.com/office/drawing/2014/main" id="{00B98B86-5E10-4BB4-BD8B-3AD8BD1C1AA9}"/>
              </a:ext>
            </a:extLst>
          </p:cNvPr>
          <p:cNvSpPr/>
          <p:nvPr/>
        </p:nvSpPr>
        <p:spPr>
          <a:xfrm>
            <a:off x="7667309" y="381277"/>
            <a:ext cx="314358" cy="1703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EPAS</a:t>
            </a:r>
          </a:p>
        </p:txBody>
      </p:sp>
      <p:cxnSp>
        <p:nvCxnSpPr>
          <p:cNvPr id="371" name="Straight Arrow Connector 25">
            <a:extLst>
              <a:ext uri="{FF2B5EF4-FFF2-40B4-BE49-F238E27FC236}">
                <a16:creationId xmlns:a16="http://schemas.microsoft.com/office/drawing/2014/main" id="{B42DE6A1-308A-4F6C-8938-97B79B9413DC}"/>
              </a:ext>
            </a:extLst>
          </p:cNvPr>
          <p:cNvCxnSpPr>
            <a:cxnSpLocks/>
            <a:stCxn id="368" idx="2"/>
            <a:endCxn id="270" idx="0"/>
          </p:cNvCxnSpPr>
          <p:nvPr/>
        </p:nvCxnSpPr>
        <p:spPr>
          <a:xfrm rot="5400000">
            <a:off x="6914790" y="-70506"/>
            <a:ext cx="287575" cy="1531823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25">
            <a:extLst>
              <a:ext uri="{FF2B5EF4-FFF2-40B4-BE49-F238E27FC236}">
                <a16:creationId xmlns:a16="http://schemas.microsoft.com/office/drawing/2014/main" id="{5A57F169-B514-4D8B-A4DE-D6C012BDBFA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117795" y="2065628"/>
            <a:ext cx="1057743" cy="3237457"/>
          </a:xfrm>
          <a:prstGeom prst="bentConnector4">
            <a:avLst>
              <a:gd name="adj1" fmla="val -83329"/>
              <a:gd name="adj2" fmla="val 95839"/>
            </a:avLst>
          </a:prstGeom>
          <a:ln w="19050" cap="rnd" cmpd="sng">
            <a:solidFill>
              <a:schemeClr val="accent6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Callout: Line 372">
            <a:extLst>
              <a:ext uri="{FF2B5EF4-FFF2-40B4-BE49-F238E27FC236}">
                <a16:creationId xmlns:a16="http://schemas.microsoft.com/office/drawing/2014/main" id="{411ABC92-FE97-4E37-A216-96657EE9A813}"/>
              </a:ext>
            </a:extLst>
          </p:cNvPr>
          <p:cNvSpPr/>
          <p:nvPr/>
        </p:nvSpPr>
        <p:spPr>
          <a:xfrm>
            <a:off x="3503889" y="3473598"/>
            <a:ext cx="511184" cy="483955"/>
          </a:xfrm>
          <a:prstGeom prst="borderCallout1">
            <a:avLst>
              <a:gd name="adj1" fmla="val 20459"/>
              <a:gd name="adj2" fmla="val 109787"/>
              <a:gd name="adj3" fmla="val -35624"/>
              <a:gd name="adj4" fmla="val 139068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Trade data from non-SAP ERP systems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7FF4203C-50BF-4F50-A2F1-DCA2A6A13EF6}"/>
              </a:ext>
            </a:extLst>
          </p:cNvPr>
          <p:cNvSpPr/>
          <p:nvPr/>
        </p:nvSpPr>
        <p:spPr>
          <a:xfrm>
            <a:off x="7690992" y="2779423"/>
            <a:ext cx="319587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FES6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374" name="Gewinkelte Verbindung 42">
            <a:extLst>
              <a:ext uri="{FF2B5EF4-FFF2-40B4-BE49-F238E27FC236}">
                <a16:creationId xmlns:a16="http://schemas.microsoft.com/office/drawing/2014/main" id="{545F87FA-FA65-4423-A986-51908AAB7CFA}"/>
              </a:ext>
            </a:extLst>
          </p:cNvPr>
          <p:cNvCxnSpPr>
            <a:cxnSpLocks/>
            <a:stCxn id="387" idx="0"/>
            <a:endCxn id="385" idx="3"/>
          </p:cNvCxnSpPr>
          <p:nvPr/>
        </p:nvCxnSpPr>
        <p:spPr>
          <a:xfrm rot="16200000" flipV="1">
            <a:off x="8700841" y="2401363"/>
            <a:ext cx="104569" cy="545506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Gewinkelte Verbindung 42">
            <a:extLst>
              <a:ext uri="{FF2B5EF4-FFF2-40B4-BE49-F238E27FC236}">
                <a16:creationId xmlns:a16="http://schemas.microsoft.com/office/drawing/2014/main" id="{F88A43B0-9365-4606-82A0-81798F0D0ABE}"/>
              </a:ext>
            </a:extLst>
          </p:cNvPr>
          <p:cNvCxnSpPr>
            <a:cxnSpLocks/>
            <a:stCxn id="383" idx="0"/>
            <a:endCxn id="385" idx="2"/>
          </p:cNvCxnSpPr>
          <p:nvPr/>
        </p:nvCxnSpPr>
        <p:spPr>
          <a:xfrm rot="16200000" flipV="1">
            <a:off x="8343069" y="2759133"/>
            <a:ext cx="85768" cy="1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Elbow Connector 23">
            <a:extLst>
              <a:ext uri="{FF2B5EF4-FFF2-40B4-BE49-F238E27FC236}">
                <a16:creationId xmlns:a16="http://schemas.microsoft.com/office/drawing/2014/main" id="{CA73CD8E-27EE-4F6E-A519-AB11AF00B883}"/>
              </a:ext>
            </a:extLst>
          </p:cNvPr>
          <p:cNvCxnSpPr>
            <a:cxnSpLocks/>
            <a:stCxn id="372" idx="3"/>
            <a:endCxn id="383" idx="1"/>
          </p:cNvCxnSpPr>
          <p:nvPr/>
        </p:nvCxnSpPr>
        <p:spPr>
          <a:xfrm flipV="1">
            <a:off x="8010579" y="2843735"/>
            <a:ext cx="182321" cy="1686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hteck 32">
            <a:extLst>
              <a:ext uri="{FF2B5EF4-FFF2-40B4-BE49-F238E27FC236}">
                <a16:creationId xmlns:a16="http://schemas.microsoft.com/office/drawing/2014/main" id="{F2BA5C2D-3ECA-427E-A2B1-E254EFA3D1B0}"/>
              </a:ext>
            </a:extLst>
          </p:cNvPr>
          <p:cNvSpPr/>
          <p:nvPr/>
        </p:nvSpPr>
        <p:spPr>
          <a:xfrm>
            <a:off x="8234896" y="2449301"/>
            <a:ext cx="3141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charset="0"/>
                <a:cs typeface="Arial" charset="0"/>
              </a:rPr>
              <a:t>SAPUI5 App</a:t>
            </a:r>
          </a:p>
        </p:txBody>
      </p:sp>
      <p:sp>
        <p:nvSpPr>
          <p:cNvPr id="383" name="Abgerundetes Rechteck 24">
            <a:extLst>
              <a:ext uri="{FF2B5EF4-FFF2-40B4-BE49-F238E27FC236}">
                <a16:creationId xmlns:a16="http://schemas.microsoft.com/office/drawing/2014/main" id="{89AACBEB-D83D-4D7A-B559-648D908D4783}"/>
              </a:ext>
            </a:extLst>
          </p:cNvPr>
          <p:cNvSpPr/>
          <p:nvPr/>
        </p:nvSpPr>
        <p:spPr>
          <a:xfrm>
            <a:off x="8192900" y="2802018"/>
            <a:ext cx="386106" cy="834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OData  API</a:t>
            </a:r>
          </a:p>
        </p:txBody>
      </p:sp>
      <p:pic>
        <p:nvPicPr>
          <p:cNvPr id="385" name="Picture 384">
            <a:extLst>
              <a:ext uri="{FF2B5EF4-FFF2-40B4-BE49-F238E27FC236}">
                <a16:creationId xmlns:a16="http://schemas.microsoft.com/office/drawing/2014/main" id="{258E48F2-AD3D-431A-883A-C63AEA5BD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15" t="-7715" r="-7715" b="-7715"/>
          <a:stretch/>
        </p:blipFill>
        <p:spPr>
          <a:xfrm>
            <a:off x="8291534" y="2527412"/>
            <a:ext cx="188838" cy="188838"/>
          </a:xfrm>
          <a:prstGeom prst="rect">
            <a:avLst/>
          </a:prstGeom>
        </p:spPr>
      </p:pic>
      <p:pic>
        <p:nvPicPr>
          <p:cNvPr id="386" name="Graphic 385">
            <a:extLst>
              <a:ext uri="{FF2B5EF4-FFF2-40B4-BE49-F238E27FC236}">
                <a16:creationId xmlns:a16="http://schemas.microsoft.com/office/drawing/2014/main" id="{E69A6DC8-08D9-4A99-AD03-40D1946924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74852" y="2381137"/>
            <a:ext cx="102053" cy="163594"/>
          </a:xfrm>
          <a:prstGeom prst="rect">
            <a:avLst/>
          </a:prstGeom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DA25C64C-061B-4001-AF8A-DB13600A90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44081" y="2726400"/>
            <a:ext cx="163594" cy="163594"/>
          </a:xfrm>
          <a:prstGeom prst="rect">
            <a:avLst/>
          </a:prstGeom>
        </p:spPr>
      </p:pic>
      <p:cxnSp>
        <p:nvCxnSpPr>
          <p:cNvPr id="388" name="Gewinkelte Verbindung 42">
            <a:extLst>
              <a:ext uri="{FF2B5EF4-FFF2-40B4-BE49-F238E27FC236}">
                <a16:creationId xmlns:a16="http://schemas.microsoft.com/office/drawing/2014/main" id="{A13A564D-E459-4BD4-84E0-54194DC4AEF0}"/>
              </a:ext>
            </a:extLst>
          </p:cNvPr>
          <p:cNvCxnSpPr>
            <a:cxnSpLocks/>
            <a:stCxn id="386" idx="2"/>
            <a:endCxn id="385" idx="3"/>
          </p:cNvCxnSpPr>
          <p:nvPr/>
        </p:nvCxnSpPr>
        <p:spPr>
          <a:xfrm rot="5400000">
            <a:off x="8714575" y="2310527"/>
            <a:ext cx="77100" cy="545507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E9FAFDA-66E4-47CB-AC4C-B528B9B6FF4D}"/>
              </a:ext>
            </a:extLst>
          </p:cNvPr>
          <p:cNvGrpSpPr/>
          <p:nvPr/>
        </p:nvGrpSpPr>
        <p:grpSpPr>
          <a:xfrm>
            <a:off x="7658327" y="2472603"/>
            <a:ext cx="588623" cy="312601"/>
            <a:chOff x="10966759" y="8849059"/>
            <a:chExt cx="971229" cy="515792"/>
          </a:xfrm>
        </p:grpSpPr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918F6E01-FCAB-4DAF-96D5-6B4366B65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48" b="-17858"/>
            <a:stretch/>
          </p:blipFill>
          <p:spPr>
            <a:xfrm>
              <a:off x="11077150" y="8849059"/>
              <a:ext cx="363607" cy="135396"/>
            </a:xfrm>
            <a:prstGeom prst="rect">
              <a:avLst/>
            </a:prstGeom>
          </p:spPr>
        </p:pic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52AA174D-C437-4D77-8B06-4858EDB7493A}"/>
                </a:ext>
              </a:extLst>
            </p:cNvPr>
            <p:cNvSpPr txBox="1"/>
            <p:nvPr/>
          </p:nvSpPr>
          <p:spPr>
            <a:xfrm>
              <a:off x="10966759" y="8996884"/>
              <a:ext cx="971229" cy="367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Gateway</a:t>
              </a:r>
            </a:p>
          </p:txBody>
        </p:sp>
      </p:grpSp>
      <p:sp>
        <p:nvSpPr>
          <p:cNvPr id="393" name="Abgerundetes Rechteck 24">
            <a:extLst>
              <a:ext uri="{FF2B5EF4-FFF2-40B4-BE49-F238E27FC236}">
                <a16:creationId xmlns:a16="http://schemas.microsoft.com/office/drawing/2014/main" id="{0F2018F1-A5B8-4A32-A896-AC2580A1F67E}"/>
              </a:ext>
            </a:extLst>
          </p:cNvPr>
          <p:cNvSpPr/>
          <p:nvPr/>
        </p:nvSpPr>
        <p:spPr>
          <a:xfrm>
            <a:off x="8638782" y="2585624"/>
            <a:ext cx="285978" cy="8343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1D6E514F-1AEA-4662-88C5-83F3C1D089B2}"/>
              </a:ext>
            </a:extLst>
          </p:cNvPr>
          <p:cNvCxnSpPr>
            <a:cxnSpLocks/>
          </p:cNvCxnSpPr>
          <p:nvPr/>
        </p:nvCxnSpPr>
        <p:spPr>
          <a:xfrm>
            <a:off x="8230853" y="2255199"/>
            <a:ext cx="4134" cy="171190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Abgerundetes Rechteck 24">
            <a:extLst>
              <a:ext uri="{FF2B5EF4-FFF2-40B4-BE49-F238E27FC236}">
                <a16:creationId xmlns:a16="http://schemas.microsoft.com/office/drawing/2014/main" id="{CF7EF6B4-6ADF-48F1-9671-8E9089DC00E3}"/>
              </a:ext>
            </a:extLst>
          </p:cNvPr>
          <p:cNvSpPr/>
          <p:nvPr/>
        </p:nvSpPr>
        <p:spPr>
          <a:xfrm>
            <a:off x="8102313" y="2287224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396" name="Abgerundetes Rechteck 24">
            <a:extLst>
              <a:ext uri="{FF2B5EF4-FFF2-40B4-BE49-F238E27FC236}">
                <a16:creationId xmlns:a16="http://schemas.microsoft.com/office/drawing/2014/main" id="{845B8581-138B-465A-8674-52D4C4F45D2F}"/>
              </a:ext>
            </a:extLst>
          </p:cNvPr>
          <p:cNvSpPr/>
          <p:nvPr/>
        </p:nvSpPr>
        <p:spPr>
          <a:xfrm>
            <a:off x="7797237" y="3058058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399" name="Callout: Line 398">
            <a:extLst>
              <a:ext uri="{FF2B5EF4-FFF2-40B4-BE49-F238E27FC236}">
                <a16:creationId xmlns:a16="http://schemas.microsoft.com/office/drawing/2014/main" id="{5F487E23-A935-4CCE-AE19-64AA6284192C}"/>
              </a:ext>
            </a:extLst>
          </p:cNvPr>
          <p:cNvSpPr/>
          <p:nvPr/>
        </p:nvSpPr>
        <p:spPr>
          <a:xfrm>
            <a:off x="35347" y="4310358"/>
            <a:ext cx="1083599" cy="639821"/>
          </a:xfrm>
          <a:prstGeom prst="borderCallout1">
            <a:avLst>
              <a:gd name="adj1" fmla="val -13718"/>
              <a:gd name="adj2" fmla="val 45863"/>
              <a:gd name="adj3" fmla="val -176008"/>
              <a:gd name="adj4" fmla="val 98183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additional Ariba realms be required for Aero S4 instances?  How does that affect licensing/pricing?  Currently one realm for ECC and one for Oracle.</a:t>
            </a:r>
          </a:p>
        </p:txBody>
      </p:sp>
      <p:sp>
        <p:nvSpPr>
          <p:cNvPr id="400" name="Rechteck 9">
            <a:extLst>
              <a:ext uri="{FF2B5EF4-FFF2-40B4-BE49-F238E27FC236}">
                <a16:creationId xmlns:a16="http://schemas.microsoft.com/office/drawing/2014/main" id="{4EF79BDA-2749-453D-9448-7BFA95465E7A}"/>
              </a:ext>
            </a:extLst>
          </p:cNvPr>
          <p:cNvSpPr/>
          <p:nvPr/>
        </p:nvSpPr>
        <p:spPr>
          <a:xfrm>
            <a:off x="110972" y="6325959"/>
            <a:ext cx="161983" cy="828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BB2F65-42D7-4F25-A459-48C8CABA7822}"/>
              </a:ext>
            </a:extLst>
          </p:cNvPr>
          <p:cNvSpPr txBox="1"/>
          <p:nvPr/>
        </p:nvSpPr>
        <p:spPr>
          <a:xfrm>
            <a:off x="246521" y="6298716"/>
            <a:ext cx="1805302" cy="190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 to understand future strategic direction</a:t>
            </a:r>
          </a:p>
        </p:txBody>
      </p:sp>
      <p:sp>
        <p:nvSpPr>
          <p:cNvPr id="401" name="Rechteck 9">
            <a:extLst>
              <a:ext uri="{FF2B5EF4-FFF2-40B4-BE49-F238E27FC236}">
                <a16:creationId xmlns:a16="http://schemas.microsoft.com/office/drawing/2014/main" id="{574FCE68-4440-4D10-9244-407AB9A95CEE}"/>
              </a:ext>
            </a:extLst>
          </p:cNvPr>
          <p:cNvSpPr/>
          <p:nvPr/>
        </p:nvSpPr>
        <p:spPr>
          <a:xfrm>
            <a:off x="110972" y="6205690"/>
            <a:ext cx="161983" cy="828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67478A74-EC2F-4A45-A6C0-F8919E38F674}"/>
              </a:ext>
            </a:extLst>
          </p:cNvPr>
          <p:cNvSpPr txBox="1"/>
          <p:nvPr/>
        </p:nvSpPr>
        <p:spPr>
          <a:xfrm>
            <a:off x="246521" y="6178446"/>
            <a:ext cx="1075936" cy="190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 New to SAP Landscape</a:t>
            </a:r>
          </a:p>
        </p:txBody>
      </p:sp>
      <p:sp>
        <p:nvSpPr>
          <p:cNvPr id="406" name="Rechteck 9">
            <a:extLst>
              <a:ext uri="{FF2B5EF4-FFF2-40B4-BE49-F238E27FC236}">
                <a16:creationId xmlns:a16="http://schemas.microsoft.com/office/drawing/2014/main" id="{6EE31F38-5BC7-4E46-922D-5F884473DA85}"/>
              </a:ext>
            </a:extLst>
          </p:cNvPr>
          <p:cNvSpPr/>
          <p:nvPr/>
        </p:nvSpPr>
        <p:spPr>
          <a:xfrm>
            <a:off x="111316" y="6082609"/>
            <a:ext cx="161983" cy="8286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8414B3BB-3B67-421B-A07C-194901B1FE7C}"/>
              </a:ext>
            </a:extLst>
          </p:cNvPr>
          <p:cNvSpPr txBox="1"/>
          <p:nvPr/>
        </p:nvSpPr>
        <p:spPr>
          <a:xfrm>
            <a:off x="246866" y="6055365"/>
            <a:ext cx="1720343" cy="190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require resizing to handle additional load</a:t>
            </a:r>
          </a:p>
        </p:txBody>
      </p:sp>
      <p:sp>
        <p:nvSpPr>
          <p:cNvPr id="410" name="Rechteck 9">
            <a:extLst>
              <a:ext uri="{FF2B5EF4-FFF2-40B4-BE49-F238E27FC236}">
                <a16:creationId xmlns:a16="http://schemas.microsoft.com/office/drawing/2014/main" id="{526A44EB-95F9-4202-8476-D19FF8FFE93B}"/>
              </a:ext>
            </a:extLst>
          </p:cNvPr>
          <p:cNvSpPr/>
          <p:nvPr/>
        </p:nvSpPr>
        <p:spPr>
          <a:xfrm>
            <a:off x="111316" y="5959528"/>
            <a:ext cx="161983" cy="8286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25EF5CBE-42D6-41B4-9000-F5C07C3B4D67}"/>
              </a:ext>
            </a:extLst>
          </p:cNvPr>
          <p:cNvSpPr txBox="1"/>
          <p:nvPr/>
        </p:nvSpPr>
        <p:spPr>
          <a:xfrm>
            <a:off x="246865" y="5932285"/>
            <a:ext cx="1306768" cy="190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Opportunity to rationalize system</a:t>
            </a:r>
          </a:p>
        </p:txBody>
      </p:sp>
      <p:sp>
        <p:nvSpPr>
          <p:cNvPr id="412" name="Rechteck 9">
            <a:extLst>
              <a:ext uri="{FF2B5EF4-FFF2-40B4-BE49-F238E27FC236}">
                <a16:creationId xmlns:a16="http://schemas.microsoft.com/office/drawing/2014/main" id="{5472ED0B-4CD6-46F1-B4B7-4EDB0E1F239D}"/>
              </a:ext>
            </a:extLst>
          </p:cNvPr>
          <p:cNvSpPr/>
          <p:nvPr/>
        </p:nvSpPr>
        <p:spPr>
          <a:xfrm>
            <a:off x="7892651" y="4049414"/>
            <a:ext cx="406450" cy="19631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Ignio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AAE81F73-38D9-4FB8-B25D-105077D10B1B}"/>
              </a:ext>
            </a:extLst>
          </p:cNvPr>
          <p:cNvCxnSpPr>
            <a:cxnSpLocks/>
            <a:stCxn id="412" idx="1"/>
          </p:cNvCxnSpPr>
          <p:nvPr/>
        </p:nvCxnSpPr>
        <p:spPr>
          <a:xfrm flipH="1">
            <a:off x="7512515" y="4147570"/>
            <a:ext cx="380136" cy="0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Abgerundetes Rechteck 24">
            <a:extLst>
              <a:ext uri="{FF2B5EF4-FFF2-40B4-BE49-F238E27FC236}">
                <a16:creationId xmlns:a16="http://schemas.microsoft.com/office/drawing/2014/main" id="{15E74BD5-D3FA-4B49-9F2E-C62D8B2140BA}"/>
              </a:ext>
            </a:extLst>
          </p:cNvPr>
          <p:cNvSpPr/>
          <p:nvPr/>
        </p:nvSpPr>
        <p:spPr>
          <a:xfrm>
            <a:off x="7572355" y="4099658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415" name="Rechteck 61">
            <a:extLst>
              <a:ext uri="{FF2B5EF4-FFF2-40B4-BE49-F238E27FC236}">
                <a16:creationId xmlns:a16="http://schemas.microsoft.com/office/drawing/2014/main" id="{B63F3D39-93AE-4EC0-B773-61DD5A2FBA26}"/>
              </a:ext>
            </a:extLst>
          </p:cNvPr>
          <p:cNvSpPr/>
          <p:nvPr/>
        </p:nvSpPr>
        <p:spPr>
          <a:xfrm>
            <a:off x="10975779" y="1217431"/>
            <a:ext cx="585839" cy="22012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Provides SSO access to multiple SAP systems, access to BOBJ reporting and EHSM reporting (MESH Prism); Engineer change approval flows are also in the Portal;  C3 reporting will be sunset this year;</a:t>
            </a:r>
          </a:p>
        </p:txBody>
      </p: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FC5DA05B-AD5A-402C-A073-397B46F13833}"/>
              </a:ext>
            </a:extLst>
          </p:cNvPr>
          <p:cNvGrpSpPr/>
          <p:nvPr/>
        </p:nvGrpSpPr>
        <p:grpSpPr>
          <a:xfrm>
            <a:off x="10966445" y="1228407"/>
            <a:ext cx="679720" cy="353687"/>
            <a:chOff x="10362646" y="8928129"/>
            <a:chExt cx="1121538" cy="467388"/>
          </a:xfrm>
        </p:grpSpPr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D76E697E-2E43-4365-A779-5A5B43126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85A60FCA-D6F1-40C6-A7C4-010D2E68A991}"/>
                </a:ext>
              </a:extLst>
            </p:cNvPr>
            <p:cNvSpPr txBox="1"/>
            <p:nvPr/>
          </p:nvSpPr>
          <p:spPr>
            <a:xfrm>
              <a:off x="10362646" y="8928129"/>
              <a:ext cx="1121538" cy="467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Portal</a:t>
              </a:r>
            </a:p>
          </p:txBody>
        </p:sp>
      </p:grpSp>
      <p:sp>
        <p:nvSpPr>
          <p:cNvPr id="420" name="Rechteck 9">
            <a:extLst>
              <a:ext uri="{FF2B5EF4-FFF2-40B4-BE49-F238E27FC236}">
                <a16:creationId xmlns:a16="http://schemas.microsoft.com/office/drawing/2014/main" id="{2DDADDEC-AABA-4800-B3A2-AE0FB10320CD}"/>
              </a:ext>
            </a:extLst>
          </p:cNvPr>
          <p:cNvSpPr/>
          <p:nvPr/>
        </p:nvSpPr>
        <p:spPr>
          <a:xfrm>
            <a:off x="111316" y="5836448"/>
            <a:ext cx="161983" cy="828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F1E18F89-25F7-4A8B-BBC9-44BD7BF92A01}"/>
              </a:ext>
            </a:extLst>
          </p:cNvPr>
          <p:cNvSpPr txBox="1"/>
          <p:nvPr/>
        </p:nvSpPr>
        <p:spPr>
          <a:xfrm>
            <a:off x="246866" y="5809204"/>
            <a:ext cx="1250663" cy="190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Candidate for HANA </a:t>
            </a:r>
            <a:r>
              <a:rPr kumimoji="0" lang="en-US" sz="636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Replatform</a:t>
            </a:r>
            <a:endParaRPr kumimoji="0" lang="en-US" sz="63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15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150E3-FF83-4C55-BB2C-91089CE4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2A62CB-A42E-470E-A301-EA6420987B3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67C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5B677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6637E2-97EE-4296-AABC-CD652CB50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991" y="1169275"/>
            <a:ext cx="7839740" cy="49327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0B2BF3-5B87-4A83-A93F-A82AB4108703}"/>
              </a:ext>
            </a:extLst>
          </p:cNvPr>
          <p:cNvSpPr txBox="1">
            <a:spLocks/>
          </p:cNvSpPr>
          <p:nvPr/>
        </p:nvSpPr>
        <p:spPr bwMode="auto">
          <a:xfrm>
            <a:off x="797055" y="332716"/>
            <a:ext cx="8934774" cy="43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67C6"/>
                </a:solidFill>
                <a:latin typeface="Eaton Medium" panose="02000503040000020004" pitchFamily="50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67C6"/>
                </a:solidFill>
                <a:effectLst/>
                <a:uLnTx/>
                <a:uFillTx/>
                <a:latin typeface="Eaton Medium" panose="02000503040000020004" pitchFamily="50" charset="0"/>
                <a:ea typeface="+mj-ea"/>
                <a:cs typeface="+mj-cs"/>
              </a:rPr>
              <a:t>SAP Next Generation SAP Reporting and Integration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FC4BD71-89F1-4347-B104-940E57E5A046}"/>
              </a:ext>
            </a:extLst>
          </p:cNvPr>
          <p:cNvSpPr txBox="1">
            <a:spLocks/>
          </p:cNvSpPr>
          <p:nvPr/>
        </p:nvSpPr>
        <p:spPr bwMode="auto">
          <a:xfrm>
            <a:off x="830423" y="731134"/>
            <a:ext cx="11476819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None/>
              <a:defRPr sz="20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400">
                <a:solidFill>
                  <a:srgbClr val="292929"/>
                </a:solidFill>
                <a:latin typeface="+mn-lt"/>
              </a:defRPr>
            </a:lvl2pPr>
            <a:lvl3pPr marL="1087438" indent="-173038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3pPr>
            <a:lvl4pPr marL="1544638" indent="-173038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Utilizing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Odata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Hana Modeling for Consolidated SAP Reporting and 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3237D-D5A9-4737-81C9-72C6C6E7DCF4}"/>
              </a:ext>
            </a:extLst>
          </p:cNvPr>
          <p:cNvSpPr txBox="1"/>
          <p:nvPr/>
        </p:nvSpPr>
        <p:spPr>
          <a:xfrm>
            <a:off x="8556172" y="1679510"/>
            <a:ext cx="3473904" cy="292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Reusability of Hana modeling capability to expose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to FIORI and multiple front end Analytics tools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Consistent reuse of the SAP Hana security model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Data consolidation in the Hana DB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Realtime data replication using SLT</a:t>
            </a:r>
          </a:p>
        </p:txBody>
      </p:sp>
    </p:spTree>
    <p:extLst>
      <p:ext uri="{BB962C8B-B14F-4D97-AF65-F5344CB8AC3E}">
        <p14:creationId xmlns:p14="http://schemas.microsoft.com/office/powerpoint/2010/main" val="552703210"/>
      </p:ext>
    </p:extLst>
  </p:cSld>
  <p:clrMapOvr>
    <a:masterClrMapping/>
  </p:clrMapOvr>
  <p:transition spd="med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150E3-FF83-4C55-BB2C-91089CE4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2A62CB-A42E-470E-A301-EA6420987B3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67C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5B677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0B2BF3-5B87-4A83-A93F-A82AB4108703}"/>
              </a:ext>
            </a:extLst>
          </p:cNvPr>
          <p:cNvSpPr txBox="1">
            <a:spLocks/>
          </p:cNvSpPr>
          <p:nvPr/>
        </p:nvSpPr>
        <p:spPr bwMode="auto">
          <a:xfrm>
            <a:off x="797055" y="332716"/>
            <a:ext cx="8934774" cy="43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67C6"/>
                </a:solidFill>
                <a:latin typeface="Eaton Medium" panose="02000503040000020004" pitchFamily="50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67C6"/>
                </a:solidFill>
                <a:effectLst/>
                <a:uLnTx/>
                <a:uFillTx/>
                <a:latin typeface="Eaton Medium" panose="02000503040000020004" pitchFamily="50" charset="0"/>
                <a:ea typeface="+mj-ea"/>
                <a:cs typeface="+mj-cs"/>
              </a:rPr>
              <a:t>SAP Hana DB Usage Next Steps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FC4BD71-89F1-4347-B104-940E57E5A046}"/>
              </a:ext>
            </a:extLst>
          </p:cNvPr>
          <p:cNvSpPr txBox="1">
            <a:spLocks/>
          </p:cNvSpPr>
          <p:nvPr/>
        </p:nvSpPr>
        <p:spPr bwMode="auto">
          <a:xfrm>
            <a:off x="830423" y="731134"/>
            <a:ext cx="11476819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None/>
              <a:defRPr sz="20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400">
                <a:solidFill>
                  <a:srgbClr val="292929"/>
                </a:solidFill>
                <a:latin typeface="+mn-lt"/>
              </a:defRPr>
            </a:lvl2pPr>
            <a:lvl3pPr marL="1087438" indent="-173038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3pPr>
            <a:lvl4pPr marL="1544638" indent="-173038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Utilizing Hana Across the SAP Landscape and Expanding as Enterprise DB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2BC7EC-3ABA-4898-99C3-091B212A4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43" y="1429589"/>
            <a:ext cx="8651982" cy="3607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04233-A7A8-4CD0-AD37-5E27D71DCF57}"/>
              </a:ext>
            </a:extLst>
          </p:cNvPr>
          <p:cNvSpPr txBox="1"/>
          <p:nvPr/>
        </p:nvSpPr>
        <p:spPr>
          <a:xfrm>
            <a:off x="8957387" y="1429589"/>
            <a:ext cx="3069470" cy="260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We are licensed for 13tb of Hana DB which can be utilized by SAP and non-SAP applications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Hana Enterprise Edition Toolkit included in the licensing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Hana is the only SAP supported DB in 2027</a:t>
            </a:r>
          </a:p>
        </p:txBody>
      </p:sp>
    </p:spTree>
    <p:extLst>
      <p:ext uri="{BB962C8B-B14F-4D97-AF65-F5344CB8AC3E}">
        <p14:creationId xmlns:p14="http://schemas.microsoft.com/office/powerpoint/2010/main" val="1400376893"/>
      </p:ext>
    </p:extLst>
  </p:cSld>
  <p:clrMapOvr>
    <a:masterClrMapping/>
  </p:clrMapOvr>
  <p:transition spd="med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EA7314-6131-4E53-A2EE-FF503504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IBP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5D8DC1-C6D1-4BF1-AD8B-556D46CA79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en-US" dirty="0"/>
              <a:t>Business Process Scope</a:t>
            </a:r>
          </a:p>
          <a:p>
            <a:endParaRPr lang="en-US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017B922-E5AE-4CCA-87CB-C36FCE0DA661}"/>
              </a:ext>
            </a:extLst>
          </p:cNvPr>
          <p:cNvGraphicFramePr>
            <a:graphicFrameLocks noGrp="1"/>
          </p:cNvGraphicFramePr>
          <p:nvPr/>
        </p:nvGraphicFramePr>
        <p:xfrm>
          <a:off x="1268269" y="2372231"/>
          <a:ext cx="9698241" cy="4053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6561">
                  <a:extLst>
                    <a:ext uri="{9D8B030D-6E8A-4147-A177-3AD203B41FA5}">
                      <a16:colId xmlns:a16="http://schemas.microsoft.com/office/drawing/2014/main" val="2725147823"/>
                    </a:ext>
                  </a:extLst>
                </a:gridCol>
                <a:gridCol w="2338920">
                  <a:extLst>
                    <a:ext uri="{9D8B030D-6E8A-4147-A177-3AD203B41FA5}">
                      <a16:colId xmlns:a16="http://schemas.microsoft.com/office/drawing/2014/main" val="2347735816"/>
                    </a:ext>
                  </a:extLst>
                </a:gridCol>
                <a:gridCol w="4972760">
                  <a:extLst>
                    <a:ext uri="{9D8B030D-6E8A-4147-A177-3AD203B41FA5}">
                      <a16:colId xmlns:a16="http://schemas.microsoft.com/office/drawing/2014/main" val="950922153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+mn-lt"/>
                        </a:rPr>
                        <a:t>Process groups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+mn-lt"/>
                        </a:rPr>
                        <a:t>Processes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+mn-lt"/>
                        </a:rPr>
                        <a:t>Description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13266952"/>
                  </a:ext>
                </a:extLst>
              </a:tr>
              <a:tr h="853440"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+mn-lt"/>
                        </a:rPr>
                        <a:t>IBP: Integrated Business Planning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+mn-lt"/>
                        </a:rPr>
                        <a:t> 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+mn-lt"/>
                        </a:rPr>
                        <a:t> 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+mn-lt"/>
                        </a:rPr>
                        <a:t>Plan Supply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+mn-lt"/>
                        </a:rPr>
                        <a:t>Perform multilevel supply planning without shortages to identify capacity bottlenecks and issues with supply.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64443793"/>
                  </a:ext>
                </a:extLst>
              </a:tr>
              <a:tr h="568960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+mn-lt"/>
                        </a:rPr>
                        <a:t>Inventory optimization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+mn-lt"/>
                        </a:rPr>
                        <a:t>Perform multi echelon inventory optimization over the entire network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84875727"/>
                  </a:ext>
                </a:extLst>
              </a:tr>
              <a:tr h="1706880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+mn-lt"/>
                        </a:rPr>
                        <a:t>Plan Sales &amp; Operations (S&amp;OP)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+mn-lt"/>
                        </a:rPr>
                        <a:t>Collaborative alignment, driven by senior leadership, of operational and financial plans for an 18-24-month horizon. Identifies, resolves, and escalates key business issues and decisions and builds accountability into the organization.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490822658"/>
                  </a:ext>
                </a:extLst>
              </a:tr>
              <a:tr h="568960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  <a:latin typeface="+mn-lt"/>
                        </a:rPr>
                        <a:t>Supply chain control tower</a:t>
                      </a:r>
                      <a:endParaRPr lang="en-US" sz="190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  <a:latin typeface="+mn-lt"/>
                        </a:rPr>
                        <a:t>Measure and Monitor supply chain performance with alerts and metrics</a:t>
                      </a:r>
                      <a:endParaRPr lang="en-US" sz="19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65755020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B1CF889-C349-41F4-BA98-014877FEFD82}"/>
              </a:ext>
            </a:extLst>
          </p:cNvPr>
          <p:cNvSpPr/>
          <p:nvPr/>
        </p:nvSpPr>
        <p:spPr>
          <a:xfrm>
            <a:off x="304800" y="1193788"/>
            <a:ext cx="9138653" cy="1147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marR="0" lvl="0" indent="-38099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33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Scope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includes implementing SAP IBP for ES EMEA Power Distribution Components Division (PDCD) and Industrial Controls and Protection Division (ICPD)</a:t>
            </a:r>
          </a:p>
        </p:txBody>
      </p:sp>
    </p:spTree>
    <p:extLst>
      <p:ext uri="{BB962C8B-B14F-4D97-AF65-F5344CB8AC3E}">
        <p14:creationId xmlns:p14="http://schemas.microsoft.com/office/powerpoint/2010/main" val="623407738"/>
      </p:ext>
    </p:extLst>
  </p:cSld>
  <p:clrMapOvr>
    <a:masterClrMapping/>
  </p:clrMapOvr>
  <p:transition spd="med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C966061-77E7-495F-B472-DD70C66DDA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9625" y="4556360"/>
            <a:ext cx="546033" cy="10449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372" y="115180"/>
            <a:ext cx="10305167" cy="43789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Supply Chain Planning High-Level System Integration Diagram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4626430" y="2096480"/>
            <a:ext cx="1207455" cy="2792477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bg2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69073" y="728767"/>
            <a:ext cx="3799945" cy="2637675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bg2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66032" y="1682941"/>
            <a:ext cx="1775583" cy="413541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&amp; Operations Planning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66031" y="2278186"/>
            <a:ext cx="1775582" cy="413541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Distribution Requirements Planning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60085" y="2874947"/>
            <a:ext cx="1781528" cy="34314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Master Production Scheduling</a:t>
            </a:r>
          </a:p>
        </p:txBody>
      </p:sp>
      <p:sp>
        <p:nvSpPr>
          <p:cNvPr id="15" name="TextBox 138"/>
          <p:cNvSpPr txBox="1"/>
          <p:nvPr/>
        </p:nvSpPr>
        <p:spPr>
          <a:xfrm>
            <a:off x="6722264" y="675836"/>
            <a:ext cx="343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Integrated Business Planning (IBP)</a:t>
            </a:r>
          </a:p>
        </p:txBody>
      </p:sp>
      <p:sp>
        <p:nvSpPr>
          <p:cNvPr id="27" name="TextBox 255"/>
          <p:cNvSpPr txBox="1"/>
          <p:nvPr/>
        </p:nvSpPr>
        <p:spPr>
          <a:xfrm>
            <a:off x="9427030" y="3299408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for Reports</a:t>
            </a:r>
          </a:p>
        </p:txBody>
      </p:sp>
      <p:cxnSp>
        <p:nvCxnSpPr>
          <p:cNvPr id="32" name="Elbow Connector 31"/>
          <p:cNvCxnSpPr>
            <a:stCxn id="88" idx="2"/>
            <a:endCxn id="13" idx="3"/>
          </p:cNvCxnSpPr>
          <p:nvPr/>
        </p:nvCxnSpPr>
        <p:spPr>
          <a:xfrm rot="5400000">
            <a:off x="9142944" y="1810185"/>
            <a:ext cx="373440" cy="976102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>
            <a:outerShdw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272"/>
          <p:cNvSpPr txBox="1"/>
          <p:nvPr/>
        </p:nvSpPr>
        <p:spPr>
          <a:xfrm>
            <a:off x="8769379" y="2469245"/>
            <a:ext cx="1022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Proposed Safety Targets for Inventory </a:t>
            </a:r>
          </a:p>
        </p:txBody>
      </p:sp>
      <p:sp>
        <p:nvSpPr>
          <p:cNvPr id="41" name="TextBox 311"/>
          <p:cNvSpPr txBox="1"/>
          <p:nvPr/>
        </p:nvSpPr>
        <p:spPr>
          <a:xfrm>
            <a:off x="4144766" y="4959970"/>
            <a:ext cx="1163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Master &amp; Transaction Data</a:t>
            </a:r>
          </a:p>
        </p:txBody>
      </p:sp>
      <p:sp>
        <p:nvSpPr>
          <p:cNvPr id="42" name="TextBox 312"/>
          <p:cNvSpPr txBox="1"/>
          <p:nvPr/>
        </p:nvSpPr>
        <p:spPr>
          <a:xfrm>
            <a:off x="6936314" y="3472525"/>
            <a:ext cx="3810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85CDD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Platform Integration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275124" y="5208655"/>
            <a:ext cx="5165758" cy="45267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54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BW on HANA</a:t>
            </a:r>
          </a:p>
        </p:txBody>
      </p:sp>
      <p:sp>
        <p:nvSpPr>
          <p:cNvPr id="77" name="TextBox 257"/>
          <p:cNvSpPr txBox="1"/>
          <p:nvPr/>
        </p:nvSpPr>
        <p:spPr>
          <a:xfrm>
            <a:off x="10380795" y="2472357"/>
            <a:ext cx="118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Forecast</a:t>
            </a:r>
          </a:p>
        </p:txBody>
      </p:sp>
      <p:sp>
        <p:nvSpPr>
          <p:cNvPr id="88" name="Rectangle 87"/>
          <p:cNvSpPr/>
          <p:nvPr/>
        </p:nvSpPr>
        <p:spPr>
          <a:xfrm>
            <a:off x="9172874" y="1697976"/>
            <a:ext cx="1289682" cy="413541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Inventory Planning</a:t>
            </a:r>
          </a:p>
        </p:txBody>
      </p:sp>
      <p:cxnSp>
        <p:nvCxnSpPr>
          <p:cNvPr id="92" name="Elbow Connector 91"/>
          <p:cNvCxnSpPr>
            <a:stCxn id="88" idx="2"/>
            <a:endCxn id="14" idx="3"/>
          </p:cNvCxnSpPr>
          <p:nvPr/>
        </p:nvCxnSpPr>
        <p:spPr>
          <a:xfrm rot="5400000">
            <a:off x="8862163" y="2090966"/>
            <a:ext cx="935002" cy="976102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>
            <a:outerShdw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4650828" y="3158306"/>
            <a:ext cx="1164765" cy="54744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5400"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Material Requirements Planning</a:t>
            </a:r>
          </a:p>
        </p:txBody>
      </p:sp>
      <p:cxnSp>
        <p:nvCxnSpPr>
          <p:cNvPr id="128" name="Straight Arrow Connector 127"/>
          <p:cNvCxnSpPr>
            <a:stCxn id="13" idx="2"/>
            <a:endCxn id="14" idx="0"/>
          </p:cNvCxnSpPr>
          <p:nvPr/>
        </p:nvCxnSpPr>
        <p:spPr>
          <a:xfrm flipH="1">
            <a:off x="7950850" y="2691726"/>
            <a:ext cx="2973" cy="18322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>
            <a:outerShdw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3" idx="0"/>
            <a:endCxn id="12" idx="2"/>
          </p:cNvCxnSpPr>
          <p:nvPr/>
        </p:nvCxnSpPr>
        <p:spPr>
          <a:xfrm flipV="1">
            <a:off x="7953823" y="2096481"/>
            <a:ext cx="1" cy="18170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>
            <a:outerShdw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03E10154-5246-4A76-89F7-0FDA3F226D48}"/>
              </a:ext>
            </a:extLst>
          </p:cNvPr>
          <p:cNvSpPr/>
          <p:nvPr/>
        </p:nvSpPr>
        <p:spPr>
          <a:xfrm>
            <a:off x="6078012" y="3585370"/>
            <a:ext cx="5527202" cy="539695"/>
          </a:xfrm>
          <a:prstGeom prst="flowChartAlternateProcess">
            <a:avLst/>
          </a:prstGeom>
          <a:noFill/>
          <a:ln>
            <a:prstDash val="lgDashDot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7AF0C2-2F7B-4ECF-96D2-A31B708CD449}"/>
              </a:ext>
            </a:extLst>
          </p:cNvPr>
          <p:cNvCxnSpPr>
            <a:cxnSpLocks/>
          </p:cNvCxnSpPr>
          <p:nvPr/>
        </p:nvCxnSpPr>
        <p:spPr>
          <a:xfrm>
            <a:off x="10174211" y="3499216"/>
            <a:ext cx="0" cy="14010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DF19572-5D9D-4268-BD65-F5F53F4A41D8}"/>
              </a:ext>
            </a:extLst>
          </p:cNvPr>
          <p:cNvCxnSpPr>
            <a:cxnSpLocks/>
          </p:cNvCxnSpPr>
          <p:nvPr/>
        </p:nvCxnSpPr>
        <p:spPr>
          <a:xfrm flipV="1">
            <a:off x="7165958" y="3499216"/>
            <a:ext cx="0" cy="14010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255">
            <a:extLst>
              <a:ext uri="{FF2B5EF4-FFF2-40B4-BE49-F238E27FC236}">
                <a16:creationId xmlns:a16="http://schemas.microsoft.com/office/drawing/2014/main" id="{C9F6ABD5-8A17-44B8-95A2-BC3390C5E783}"/>
              </a:ext>
            </a:extLst>
          </p:cNvPr>
          <p:cNvSpPr txBox="1"/>
          <p:nvPr/>
        </p:nvSpPr>
        <p:spPr>
          <a:xfrm>
            <a:off x="7122898" y="3642641"/>
            <a:ext cx="10262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Master &amp;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Transactional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Shipment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History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7E2B40E-BEDE-431E-BEAF-7463E4FB6F4D}"/>
              </a:ext>
            </a:extLst>
          </p:cNvPr>
          <p:cNvCxnSpPr>
            <a:cxnSpLocks/>
          </p:cNvCxnSpPr>
          <p:nvPr/>
        </p:nvCxnSpPr>
        <p:spPr>
          <a:xfrm flipV="1">
            <a:off x="8091277" y="3499216"/>
            <a:ext cx="0" cy="14010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283">
            <a:extLst>
              <a:ext uri="{FF2B5EF4-FFF2-40B4-BE49-F238E27FC236}">
                <a16:creationId xmlns:a16="http://schemas.microsoft.com/office/drawing/2014/main" id="{286DE2CA-BC39-4DC6-894E-4701C6163F02}"/>
              </a:ext>
            </a:extLst>
          </p:cNvPr>
          <p:cNvSpPr txBox="1"/>
          <p:nvPr/>
        </p:nvSpPr>
        <p:spPr>
          <a:xfrm>
            <a:off x="8830257" y="4352971"/>
            <a:ext cx="1223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Firmed Schedule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(Detailed Schedule)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0F3B8AE-11B8-4521-9859-7DF7452556AC}"/>
              </a:ext>
            </a:extLst>
          </p:cNvPr>
          <p:cNvCxnSpPr>
            <a:cxnSpLocks/>
          </p:cNvCxnSpPr>
          <p:nvPr/>
        </p:nvCxnSpPr>
        <p:spPr>
          <a:xfrm flipV="1">
            <a:off x="8907860" y="3490146"/>
            <a:ext cx="0" cy="14010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68">
            <a:extLst>
              <a:ext uri="{FF2B5EF4-FFF2-40B4-BE49-F238E27FC236}">
                <a16:creationId xmlns:a16="http://schemas.microsoft.com/office/drawing/2014/main" id="{90D8FE82-1708-483F-9ED7-970D455F179F}"/>
              </a:ext>
            </a:extLst>
          </p:cNvPr>
          <p:cNvSpPr txBox="1"/>
          <p:nvPr/>
        </p:nvSpPr>
        <p:spPr>
          <a:xfrm>
            <a:off x="8066611" y="4351002"/>
            <a:ext cx="7008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Inventory</a:t>
            </a:r>
          </a:p>
        </p:txBody>
      </p: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61B9A9B0-BC30-494B-8091-98319653658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641300" y="3046518"/>
            <a:ext cx="418787" cy="1859365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3" name="TextBox 308">
            <a:extLst>
              <a:ext uri="{FF2B5EF4-FFF2-40B4-BE49-F238E27FC236}">
                <a16:creationId xmlns:a16="http://schemas.microsoft.com/office/drawing/2014/main" id="{2BA1A452-6D4D-460D-ACF0-81AA142B9727}"/>
              </a:ext>
            </a:extLst>
          </p:cNvPr>
          <p:cNvSpPr txBox="1"/>
          <p:nvPr/>
        </p:nvSpPr>
        <p:spPr>
          <a:xfrm>
            <a:off x="5784745" y="4417971"/>
            <a:ext cx="1329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MPS Planned Orders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(Master Schedule)</a:t>
            </a:r>
          </a:p>
        </p:txBody>
      </p: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56475F7E-6B6D-424C-B594-9D82F8CDD334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5827008" y="3046518"/>
            <a:ext cx="1233079" cy="1426965"/>
          </a:xfrm>
          <a:prstGeom prst="bentConnector3">
            <a:avLst>
              <a:gd name="adj1" fmla="val 33847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510378D5-46D7-45CB-98E4-E0FE2258374F}"/>
              </a:ext>
            </a:extLst>
          </p:cNvPr>
          <p:cNvSpPr/>
          <p:nvPr/>
        </p:nvSpPr>
        <p:spPr>
          <a:xfrm>
            <a:off x="6275123" y="5074709"/>
            <a:ext cx="5165751" cy="130824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Integration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4C75BB9-87B1-4458-BCDE-E768F48C17D2}"/>
              </a:ext>
            </a:extLst>
          </p:cNvPr>
          <p:cNvCxnSpPr>
            <a:cxnSpLocks/>
          </p:cNvCxnSpPr>
          <p:nvPr/>
        </p:nvCxnSpPr>
        <p:spPr>
          <a:xfrm flipV="1">
            <a:off x="5864426" y="2873086"/>
            <a:ext cx="898096" cy="836862"/>
          </a:xfrm>
          <a:prstGeom prst="bentConnector3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311">
            <a:extLst>
              <a:ext uri="{FF2B5EF4-FFF2-40B4-BE49-F238E27FC236}">
                <a16:creationId xmlns:a16="http://schemas.microsoft.com/office/drawing/2014/main" id="{8299925B-0BCE-48F9-BDCA-72C6AE6A7CB1}"/>
              </a:ext>
            </a:extLst>
          </p:cNvPr>
          <p:cNvSpPr txBox="1"/>
          <p:nvPr/>
        </p:nvSpPr>
        <p:spPr>
          <a:xfrm>
            <a:off x="5727109" y="2514264"/>
            <a:ext cx="1163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Master &amp; Transaction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0672A9-112C-4E2E-860C-092CB79A872D}"/>
              </a:ext>
            </a:extLst>
          </p:cNvPr>
          <p:cNvSpPr txBox="1"/>
          <p:nvPr/>
        </p:nvSpPr>
        <p:spPr>
          <a:xfrm>
            <a:off x="4776643" y="2504456"/>
            <a:ext cx="880261" cy="55399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SAP ECC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622B989-7855-4809-91E1-5A88CB61F970}"/>
              </a:ext>
            </a:extLst>
          </p:cNvPr>
          <p:cNvSpPr/>
          <p:nvPr/>
        </p:nvSpPr>
        <p:spPr>
          <a:xfrm>
            <a:off x="4642515" y="5414424"/>
            <a:ext cx="1163349" cy="40850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Demantra </a:t>
            </a:r>
          </a:p>
        </p:txBody>
      </p:sp>
      <p:sp>
        <p:nvSpPr>
          <p:cNvPr id="85" name="TextBox 68">
            <a:extLst>
              <a:ext uri="{FF2B5EF4-FFF2-40B4-BE49-F238E27FC236}">
                <a16:creationId xmlns:a16="http://schemas.microsoft.com/office/drawing/2014/main" id="{E50AF7E0-D5AF-4161-A00B-1F742E3E2C1E}"/>
              </a:ext>
            </a:extLst>
          </p:cNvPr>
          <p:cNvSpPr txBox="1"/>
          <p:nvPr/>
        </p:nvSpPr>
        <p:spPr>
          <a:xfrm>
            <a:off x="5762671" y="5711298"/>
            <a:ext cx="1111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Demand Forecast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7B6A5C5-4366-4A23-856E-D2486FBFA898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5805864" y="5618676"/>
            <a:ext cx="46442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8EC9662-A9A4-485F-9370-1F172BA5C319}"/>
              </a:ext>
            </a:extLst>
          </p:cNvPr>
          <p:cNvCxnSpPr/>
          <p:nvPr/>
        </p:nvCxnSpPr>
        <p:spPr>
          <a:xfrm rot="10800000">
            <a:off x="5540829" y="4888957"/>
            <a:ext cx="734294" cy="344969"/>
          </a:xfrm>
          <a:prstGeom prst="bentConnector3">
            <a:avLst>
              <a:gd name="adj1" fmla="val 1004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CEB79B8-56A6-40A7-A272-8C90DC1EC60E}"/>
              </a:ext>
            </a:extLst>
          </p:cNvPr>
          <p:cNvSpPr/>
          <p:nvPr/>
        </p:nvSpPr>
        <p:spPr bwMode="gray">
          <a:xfrm>
            <a:off x="183372" y="726729"/>
            <a:ext cx="3946734" cy="555769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88900" tIns="88900" rIns="88900" bIns="88900" rtlCol="0" anchor="t"/>
          <a:lstStyle/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Integration Highlights</a:t>
            </a:r>
          </a:p>
          <a:p>
            <a:pPr marL="0" marR="0" lvl="0" indent="0" algn="ctr" defTabSz="121917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C96B432-1881-48F0-934E-9B83C2D4A164}"/>
              </a:ext>
            </a:extLst>
          </p:cNvPr>
          <p:cNvSpPr txBox="1"/>
          <p:nvPr/>
        </p:nvSpPr>
        <p:spPr>
          <a:xfrm>
            <a:off x="254085" y="1289094"/>
            <a:ext cx="3699042" cy="574003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SAP ECC Integration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Integration of inbound and outbound data to SAP ECC systems can be managed through standard SAP IBP Add-on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SAP IBP Add-on can also be used to extract data from ECC and integrate this to SAP BW.  BW can send the data to IBP via CPI-DS in the same way as with ECC.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Demantra Integration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Demand Forecast data integration can be managed as </a:t>
            </a:r>
          </a:p>
          <a:p>
            <a:pPr marL="609585" marR="0" lvl="1" indent="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Demantra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Wingdings" panose="05000000000000000000" pitchFamily="2" charset="2"/>
              </a:rPr>
              <a:t>FileCPI-DSIBP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609585" marR="0" lvl="1" indent="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Wingdings" panose="05000000000000000000" pitchFamily="2" charset="2"/>
              </a:rPr>
              <a:t>DemantraBW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Wingdings" panose="05000000000000000000" pitchFamily="2" charset="2"/>
              </a:rPr>
              <a:t>/ECCCPI-DSIBP</a:t>
            </a:r>
          </a:p>
          <a:p>
            <a:pPr marL="609585" marR="0" lvl="1" indent="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Wingdings" panose="05000000000000000000" pitchFamily="2" charset="2"/>
              </a:rPr>
              <a:t>CPI-DS can handle all standard cloud integration functions to on-prem and cloud systems. 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Wingdings" panose="05000000000000000000" pitchFamily="2" charset="2"/>
              </a:rPr>
              <a:t>It is preferred to have single source of truth like BW to integrate with planning systems</a:t>
            </a:r>
          </a:p>
          <a:p>
            <a:pPr marL="609585" marR="0" lvl="1" indent="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609585" marR="0" lvl="1" indent="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28600" marR="0" lvl="0" indent="-22860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1FDED1-01C2-4C88-B863-16861C351E43}"/>
              </a:ext>
            </a:extLst>
          </p:cNvPr>
          <p:cNvCxnSpPr>
            <a:cxnSpLocks/>
          </p:cNvCxnSpPr>
          <p:nvPr/>
        </p:nvCxnSpPr>
        <p:spPr>
          <a:xfrm flipV="1">
            <a:off x="10370458" y="2118061"/>
            <a:ext cx="0" cy="296700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74178099-98BA-4D14-A248-0AEE269E2857}"/>
              </a:ext>
            </a:extLst>
          </p:cNvPr>
          <p:cNvCxnSpPr/>
          <p:nvPr/>
        </p:nvCxnSpPr>
        <p:spPr>
          <a:xfrm rot="16200000" flipV="1">
            <a:off x="7784991" y="1848800"/>
            <a:ext cx="3391768" cy="3060050"/>
          </a:xfrm>
          <a:prstGeom prst="bentConnector3">
            <a:avLst>
              <a:gd name="adj1" fmla="val 112624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3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995" y="1375296"/>
            <a:ext cx="9925573" cy="4695825"/>
          </a:xfrm>
        </p:spPr>
        <p:txBody>
          <a:bodyPr>
            <a:normAutofit fontScale="92500" lnSpcReduction="10000"/>
          </a:bodyPr>
          <a:lstStyle/>
          <a:p>
            <a:r>
              <a:rPr lang="en-US" sz="1867" dirty="0"/>
              <a:t>Integration</a:t>
            </a:r>
          </a:p>
          <a:p>
            <a:pPr lvl="1"/>
            <a:r>
              <a:rPr lang="en-US" sz="1334" dirty="0"/>
              <a:t>Moving to an SAP centric landscape. SAP integration technologies offer lower TCO, standardized solutions, robust and scalability integration</a:t>
            </a:r>
          </a:p>
          <a:p>
            <a:r>
              <a:rPr lang="en-US" sz="1867" dirty="0"/>
              <a:t>Common SAP UX</a:t>
            </a:r>
          </a:p>
          <a:p>
            <a:pPr lvl="1"/>
            <a:r>
              <a:rPr lang="en-US" sz="1334" dirty="0"/>
              <a:t>FIORI - SuccessFactors, ECC, IBP, Ariba, S4, BW, GTS, GRC can all use the same FIORI front end</a:t>
            </a:r>
          </a:p>
          <a:p>
            <a:pPr lvl="1"/>
            <a:r>
              <a:rPr lang="en-US" sz="1334" dirty="0"/>
              <a:t>Reporting Visualization - SAC (SAP Analytics Cloud) can be a consolidated reporting UI for ECC, BW, S4, IBP, Ariba and non-SAP applications</a:t>
            </a:r>
          </a:p>
          <a:p>
            <a:r>
              <a:rPr lang="en-US" sz="1867" dirty="0"/>
              <a:t>Master Data Governance</a:t>
            </a:r>
          </a:p>
          <a:p>
            <a:pPr lvl="1"/>
            <a:r>
              <a:rPr lang="en-US" sz="1334" dirty="0"/>
              <a:t>SAP MDG is a component of Central Finance which we will use to harmonize data across the SAP landscape</a:t>
            </a:r>
          </a:p>
          <a:p>
            <a:r>
              <a:rPr lang="en-US" sz="1867" dirty="0"/>
              <a:t>Reporting Strategy </a:t>
            </a:r>
          </a:p>
          <a:p>
            <a:pPr lvl="1"/>
            <a:r>
              <a:rPr lang="en-US" sz="1334" dirty="0"/>
              <a:t>We have a high performance real-time database (Hana and future state S4 for Aero) we  need to utilize wherever possible</a:t>
            </a:r>
          </a:p>
          <a:p>
            <a:r>
              <a:rPr lang="en-US" sz="1867" dirty="0"/>
              <a:t>Data Access (ITAR, CUI, Indirect Data Access, Consistent Security Model, CTD)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724917-8AAC-4B32-9FA2-5E15C38FE44A}"/>
              </a:ext>
            </a:extLst>
          </p:cNvPr>
          <p:cNvSpPr/>
          <p:nvPr/>
        </p:nvSpPr>
        <p:spPr bwMode="auto">
          <a:xfrm>
            <a:off x="1043879" y="6178828"/>
            <a:ext cx="8556266" cy="5934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62648A-6030-4F17-AE9D-843B71CB8601}"/>
              </a:ext>
            </a:extLst>
          </p:cNvPr>
          <p:cNvSpPr txBox="1">
            <a:spLocks/>
          </p:cNvSpPr>
          <p:nvPr/>
        </p:nvSpPr>
        <p:spPr bwMode="auto">
          <a:xfrm>
            <a:off x="446922" y="242902"/>
            <a:ext cx="10861779" cy="43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67C6"/>
                </a:solidFill>
                <a:latin typeface="Eaton Medium" panose="02000503040000020004" pitchFamily="50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67C6"/>
                </a:solidFill>
                <a:effectLst/>
                <a:uLnTx/>
                <a:uFillTx/>
                <a:latin typeface="Eaton Medium" panose="02000503040000020004" pitchFamily="50" charset="0"/>
                <a:ea typeface="+mj-ea"/>
                <a:cs typeface="+mj-cs"/>
              </a:rPr>
              <a:t>SAP Roadmap Strategic Architecture Challenges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E132FE-37C3-4E0D-972B-9E72009DD520}"/>
              </a:ext>
            </a:extLst>
          </p:cNvPr>
          <p:cNvSpPr txBox="1">
            <a:spLocks/>
          </p:cNvSpPr>
          <p:nvPr/>
        </p:nvSpPr>
        <p:spPr bwMode="auto">
          <a:xfrm>
            <a:off x="446923" y="612929"/>
            <a:ext cx="11476819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None/>
              <a:defRPr sz="20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400">
                <a:solidFill>
                  <a:srgbClr val="292929"/>
                </a:solidFill>
                <a:latin typeface="+mn-lt"/>
              </a:defRPr>
            </a:lvl2pPr>
            <a:lvl3pPr marL="1087438" indent="-173038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3pPr>
            <a:lvl4pPr marL="1544638" indent="-173038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Enterprise Roadmap Challenges</a:t>
            </a:r>
          </a:p>
        </p:txBody>
      </p:sp>
    </p:spTree>
    <p:extLst>
      <p:ext uri="{BB962C8B-B14F-4D97-AF65-F5344CB8AC3E}">
        <p14:creationId xmlns:p14="http://schemas.microsoft.com/office/powerpoint/2010/main" val="2070282010"/>
      </p:ext>
    </p:extLst>
  </p:cSld>
  <p:clrMapOvr>
    <a:masterClrMapping/>
  </p:clrMapOvr>
  <p:transition spd="med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F4A0D2-D03F-4737-97BE-FC9E07063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45" y="5153237"/>
            <a:ext cx="1638914" cy="818308"/>
          </a:xfrm>
          <a:prstGeom prst="rect">
            <a:avLst/>
          </a:prstGeom>
        </p:spPr>
      </p:pic>
      <p:pic>
        <p:nvPicPr>
          <p:cNvPr id="3098" name="Picture 26" descr="SAP S/4 Hana | dbh Logistics IT AG">
            <a:extLst>
              <a:ext uri="{FF2B5EF4-FFF2-40B4-BE49-F238E27FC236}">
                <a16:creationId xmlns:a16="http://schemas.microsoft.com/office/drawing/2014/main" id="{2C8CEF82-5392-4DFE-978F-EDD00685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52" y="3680827"/>
            <a:ext cx="1462658" cy="146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264C6-6D59-4D37-9445-EC9146ED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SAP @ Eaton</a:t>
            </a:r>
            <a:br>
              <a:rPr lang="en-US" dirty="0"/>
            </a:br>
            <a:r>
              <a:rPr lang="en-US" sz="3200" dirty="0"/>
              <a:t>Landscape</a:t>
            </a:r>
          </a:p>
        </p:txBody>
      </p:sp>
      <p:pic>
        <p:nvPicPr>
          <p:cNvPr id="109" name="Graphic 108" descr="Mountains">
            <a:extLst>
              <a:ext uri="{FF2B5EF4-FFF2-40B4-BE49-F238E27FC236}">
                <a16:creationId xmlns:a16="http://schemas.microsoft.com/office/drawing/2014/main" id="{1890704D-90CC-4634-A1F5-BE99C4876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1527" y="151486"/>
            <a:ext cx="914400" cy="914400"/>
          </a:xfrm>
          <a:prstGeom prst="rect">
            <a:avLst/>
          </a:prstGeom>
        </p:spPr>
      </p:pic>
      <p:pic>
        <p:nvPicPr>
          <p:cNvPr id="3078" name="Picture 6" descr="Procurement &amp; Supply Chain Solutions for Spend Management | SAP Ariba">
            <a:extLst>
              <a:ext uri="{FF2B5EF4-FFF2-40B4-BE49-F238E27FC236}">
                <a16:creationId xmlns:a16="http://schemas.microsoft.com/office/drawing/2014/main" id="{4B34384A-DFB9-4AF4-B56B-C65236C5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464" y="2765982"/>
            <a:ext cx="3371947" cy="108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AP Certified Application Associate - SAP Integrated Business Planning  (1711) l Silveo">
            <a:extLst>
              <a:ext uri="{FF2B5EF4-FFF2-40B4-BE49-F238E27FC236}">
                <a16:creationId xmlns:a16="http://schemas.microsoft.com/office/drawing/2014/main" id="{E4852A85-CCD7-4CF5-BE5B-E32A00B6A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2" y="4126872"/>
            <a:ext cx="1989567" cy="94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AP and Tableau: Advanced visualization for SAP BI Data">
            <a:extLst>
              <a:ext uri="{FF2B5EF4-FFF2-40B4-BE49-F238E27FC236}">
                <a16:creationId xmlns:a16="http://schemas.microsoft.com/office/drawing/2014/main" id="{EE0A6970-9A09-4204-8491-6BEBA2E10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09" y="2651193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nfluence Mobile - Community Wiki">
            <a:extLst>
              <a:ext uri="{FF2B5EF4-FFF2-40B4-BE49-F238E27FC236}">
                <a16:creationId xmlns:a16="http://schemas.microsoft.com/office/drawing/2014/main" id="{05BEAF99-912C-4292-A6A3-C2E7C227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542" y="3227073"/>
            <a:ext cx="2542689" cy="58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AP HANA Cloud Services: DBaaS and DWaaS – Web Hosting Blog by MilesWeb |  WordPress, Cloud &amp; SEO Tips">
            <a:extLst>
              <a:ext uri="{FF2B5EF4-FFF2-40B4-BE49-F238E27FC236}">
                <a16:creationId xmlns:a16="http://schemas.microsoft.com/office/drawing/2014/main" id="{53E2C29F-4914-4D2C-978C-1C86E935E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626" y="4478236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SAP Process Integration (SAP PI) for the integration of heterogeneous  systems - ALPEIN Software">
            <a:extLst>
              <a:ext uri="{FF2B5EF4-FFF2-40B4-BE49-F238E27FC236}">
                <a16:creationId xmlns:a16="http://schemas.microsoft.com/office/drawing/2014/main" id="{A38431AE-370B-4B24-92D1-D6250F69D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15" y="3886930"/>
            <a:ext cx="1584795" cy="6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AP Solution Manager 7.2: Changing the Landscape of Process Management  Solutions">
            <a:extLst>
              <a:ext uri="{FF2B5EF4-FFF2-40B4-BE49-F238E27FC236}">
                <a16:creationId xmlns:a16="http://schemas.microsoft.com/office/drawing/2014/main" id="{A6DDA577-7662-4C68-B782-6ECCCCB5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96" y="1743294"/>
            <a:ext cx="1117431" cy="111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SAP ECC | Tangentia">
            <a:extLst>
              <a:ext uri="{FF2B5EF4-FFF2-40B4-BE49-F238E27FC236}">
                <a16:creationId xmlns:a16="http://schemas.microsoft.com/office/drawing/2014/main" id="{E0D12AB2-BCBF-42C5-BC5E-0134BC237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82" y="4020735"/>
            <a:ext cx="1377113" cy="79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AP CLOUD PLATFORM and Virtual Machines: An Evolving Platform">
            <a:extLst>
              <a:ext uri="{FF2B5EF4-FFF2-40B4-BE49-F238E27FC236}">
                <a16:creationId xmlns:a16="http://schemas.microsoft.com/office/drawing/2014/main" id="{BAF3C658-5699-4393-9B61-D6B147466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74" y="1762125"/>
            <a:ext cx="283143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SD Foreign Trade vs. SAP Global Trade Services (GTS) |">
            <a:extLst>
              <a:ext uri="{FF2B5EF4-FFF2-40B4-BE49-F238E27FC236}">
                <a16:creationId xmlns:a16="http://schemas.microsoft.com/office/drawing/2014/main" id="{C0B4DDEF-A68D-471A-8F3D-E73E025A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61" y="1834098"/>
            <a:ext cx="1712428" cy="83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B74ED-E616-472F-8426-3724E576E4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90174" y="3132487"/>
            <a:ext cx="3105583" cy="724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F7E17A-D41F-46E7-A8FB-D24A36F140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67575" y="2253811"/>
            <a:ext cx="2372056" cy="65731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61EF6D-2457-4B31-AF7C-60ED97548EC7}"/>
              </a:ext>
            </a:extLst>
          </p:cNvPr>
          <p:cNvSpPr/>
          <p:nvPr/>
        </p:nvSpPr>
        <p:spPr bwMode="auto">
          <a:xfrm>
            <a:off x="8504241" y="1325650"/>
            <a:ext cx="3092356" cy="3034777"/>
          </a:xfrm>
          <a:prstGeom prst="roundRect">
            <a:avLst/>
          </a:pr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ADMCOE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79CDC5B-2E6E-4B6A-B568-B022B696FACF}"/>
              </a:ext>
            </a:extLst>
          </p:cNvPr>
          <p:cNvSpPr/>
          <p:nvPr/>
        </p:nvSpPr>
        <p:spPr bwMode="auto">
          <a:xfrm>
            <a:off x="8480961" y="4338819"/>
            <a:ext cx="3092356" cy="1696984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BICOE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E789FD1-5B9D-457D-ADBA-6CD94070035B}"/>
              </a:ext>
            </a:extLst>
          </p:cNvPr>
          <p:cNvSpPr/>
          <p:nvPr/>
        </p:nvSpPr>
        <p:spPr bwMode="auto">
          <a:xfrm>
            <a:off x="5397818" y="1384581"/>
            <a:ext cx="3092356" cy="320608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APPCOE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691948C-5656-4B96-9301-71DD8E6E851A}"/>
              </a:ext>
            </a:extLst>
          </p:cNvPr>
          <p:cNvSpPr/>
          <p:nvPr/>
        </p:nvSpPr>
        <p:spPr bwMode="auto">
          <a:xfrm>
            <a:off x="227999" y="1395113"/>
            <a:ext cx="5192223" cy="4673798"/>
          </a:xfrm>
          <a:prstGeom prst="round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PROCOE</a:t>
            </a:r>
          </a:p>
        </p:txBody>
      </p:sp>
      <p:pic>
        <p:nvPicPr>
          <p:cNvPr id="3100" name="Picture 28" descr="SAP GRC: The Sweet Spot: Where Productivity, Confidence and Security Meet  :: TITAN CONSULTING">
            <a:extLst>
              <a:ext uri="{FF2B5EF4-FFF2-40B4-BE49-F238E27FC236}">
                <a16:creationId xmlns:a16="http://schemas.microsoft.com/office/drawing/2014/main" id="{F86C0A1C-F36D-433B-9545-1E8A5B4CC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608" y="5068679"/>
            <a:ext cx="1190352" cy="66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600369A-900E-4756-961F-7148705997C1}"/>
              </a:ext>
            </a:extLst>
          </p:cNvPr>
          <p:cNvSpPr/>
          <p:nvPr/>
        </p:nvSpPr>
        <p:spPr bwMode="auto">
          <a:xfrm>
            <a:off x="5374538" y="4578169"/>
            <a:ext cx="3092356" cy="1501274"/>
          </a:xfrm>
          <a:prstGeom prst="roundRect">
            <a:avLst/>
          </a:prstGeom>
          <a:solidFill>
            <a:schemeClr val="bg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AGSCOE</a:t>
            </a:r>
          </a:p>
        </p:txBody>
      </p:sp>
    </p:spTree>
    <p:extLst>
      <p:ext uri="{BB962C8B-B14F-4D97-AF65-F5344CB8AC3E}">
        <p14:creationId xmlns:p14="http://schemas.microsoft.com/office/powerpoint/2010/main" val="2349844550"/>
      </p:ext>
    </p:extLst>
  </p:cSld>
  <p:clrMapOvr>
    <a:masterClrMapping/>
  </p:clrMapOvr>
  <p:transition spd="med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7747ED8A-9723-4131-9543-18387F968E24}"/>
              </a:ext>
            </a:extLst>
          </p:cNvPr>
          <p:cNvSpPr/>
          <p:nvPr/>
        </p:nvSpPr>
        <p:spPr>
          <a:xfrm>
            <a:off x="-15504" y="6062009"/>
            <a:ext cx="10786285" cy="785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A939392-6584-44D4-B47F-7DE414F3A0CB}"/>
              </a:ext>
            </a:extLst>
          </p:cNvPr>
          <p:cNvSpPr/>
          <p:nvPr/>
        </p:nvSpPr>
        <p:spPr bwMode="gray">
          <a:xfrm>
            <a:off x="-15504" y="4776042"/>
            <a:ext cx="12207504" cy="1716670"/>
          </a:xfrm>
          <a:prstGeom prst="rect">
            <a:avLst/>
          </a:prstGeom>
          <a:solidFill>
            <a:srgbClr val="2D5597">
              <a:alpha val="25098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66442645-DDD5-4868-A0A6-8DA15E67D055}"/>
              </a:ext>
            </a:extLst>
          </p:cNvPr>
          <p:cNvSpPr/>
          <p:nvPr/>
        </p:nvSpPr>
        <p:spPr bwMode="gray">
          <a:xfrm>
            <a:off x="176612" y="4790858"/>
            <a:ext cx="11937807" cy="23546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ERP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FD64BD3-AD76-4588-A75D-EB31FAC19502}"/>
              </a:ext>
            </a:extLst>
          </p:cNvPr>
          <p:cNvSpPr/>
          <p:nvPr/>
        </p:nvSpPr>
        <p:spPr bwMode="gray">
          <a:xfrm>
            <a:off x="2" y="4218191"/>
            <a:ext cx="2566748" cy="535057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Service Management</a:t>
            </a:r>
          </a:p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19070E95-7DF8-452D-ABF9-2C3AB2D72A8D}"/>
              </a:ext>
            </a:extLst>
          </p:cNvPr>
          <p:cNvSpPr/>
          <p:nvPr/>
        </p:nvSpPr>
        <p:spPr bwMode="gray">
          <a:xfrm>
            <a:off x="5197505" y="778170"/>
            <a:ext cx="2313898" cy="2845572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Product Portfolio Management</a:t>
            </a:r>
          </a:p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7B87415C-075A-4D60-8B30-DA8ABE98639F}"/>
              </a:ext>
            </a:extLst>
          </p:cNvPr>
          <p:cNvSpPr/>
          <p:nvPr/>
        </p:nvSpPr>
        <p:spPr bwMode="gray">
          <a:xfrm>
            <a:off x="5245559" y="951290"/>
            <a:ext cx="2225084" cy="697775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Product Lifecycle Management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1186D-4FDC-4744-868D-55B574758130}"/>
              </a:ext>
            </a:extLst>
          </p:cNvPr>
          <p:cNvSpPr/>
          <p:nvPr/>
        </p:nvSpPr>
        <p:spPr bwMode="gray">
          <a:xfrm>
            <a:off x="2" y="789359"/>
            <a:ext cx="2566748" cy="907757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Customer Experience</a:t>
            </a:r>
          </a:p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EB77C7-AA88-4EC3-AAB9-ECC429EF8452}"/>
              </a:ext>
            </a:extLst>
          </p:cNvPr>
          <p:cNvSpPr/>
          <p:nvPr/>
        </p:nvSpPr>
        <p:spPr bwMode="gray">
          <a:xfrm>
            <a:off x="51594" y="1046134"/>
            <a:ext cx="1225256" cy="594110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Case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195AA9-876B-4337-B969-A83568BA96C3}"/>
              </a:ext>
            </a:extLst>
          </p:cNvPr>
          <p:cNvSpPr/>
          <p:nvPr/>
        </p:nvSpPr>
        <p:spPr bwMode="gray">
          <a:xfrm>
            <a:off x="125585" y="128449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C360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5BAF3BE-737F-4D89-B45C-7F8DD7381B75}"/>
              </a:ext>
            </a:extLst>
          </p:cNvPr>
          <p:cNvSpPr/>
          <p:nvPr/>
        </p:nvSpPr>
        <p:spPr bwMode="gray">
          <a:xfrm>
            <a:off x="125585" y="144307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Salesforce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9B1DBD-E2FB-4B92-8226-3904DDB0C81E}"/>
              </a:ext>
            </a:extLst>
          </p:cNvPr>
          <p:cNvSpPr/>
          <p:nvPr/>
        </p:nvSpPr>
        <p:spPr bwMode="gray">
          <a:xfrm>
            <a:off x="1313133" y="1046134"/>
            <a:ext cx="1213023" cy="594110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eCommerce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633E670-53D3-4F9C-B57C-3D280501C895}"/>
              </a:ext>
            </a:extLst>
          </p:cNvPr>
          <p:cNvSpPr/>
          <p:nvPr/>
        </p:nvSpPr>
        <p:spPr bwMode="gray">
          <a:xfrm>
            <a:off x="1403631" y="128449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Order Center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06BDEA2-0E01-4B25-AD3A-E52811161F91}"/>
              </a:ext>
            </a:extLst>
          </p:cNvPr>
          <p:cNvSpPr/>
          <p:nvPr/>
        </p:nvSpPr>
        <p:spPr bwMode="gray">
          <a:xfrm>
            <a:off x="1403631" y="144307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Euclid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64B674CB-7247-4A75-80FC-BAFF3C6A2F3B}"/>
              </a:ext>
            </a:extLst>
          </p:cNvPr>
          <p:cNvSpPr/>
          <p:nvPr/>
        </p:nvSpPr>
        <p:spPr bwMode="gray">
          <a:xfrm>
            <a:off x="7539902" y="1488526"/>
            <a:ext cx="2313898" cy="2020686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Finance Management</a:t>
            </a:r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C1853100-E84D-46E1-AE97-691648DB5964}"/>
              </a:ext>
            </a:extLst>
          </p:cNvPr>
          <p:cNvSpPr/>
          <p:nvPr/>
        </p:nvSpPr>
        <p:spPr bwMode="gray">
          <a:xfrm>
            <a:off x="7590465" y="3171097"/>
            <a:ext cx="2225084" cy="316536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Project Portfolio </a:t>
            </a:r>
            <a:r>
              <a:rPr kumimoji="0" lang="en-US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Mngmnt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5" name="Rectangle: Rounded Corners 514">
            <a:extLst>
              <a:ext uri="{FF2B5EF4-FFF2-40B4-BE49-F238E27FC236}">
                <a16:creationId xmlns:a16="http://schemas.microsoft.com/office/drawing/2014/main" id="{0617220B-682D-45C2-9A72-57F31584119B}"/>
              </a:ext>
            </a:extLst>
          </p:cNvPr>
          <p:cNvSpPr/>
          <p:nvPr/>
        </p:nvSpPr>
        <p:spPr bwMode="gray">
          <a:xfrm>
            <a:off x="7642242" y="332249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EBS</a:t>
            </a: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DECD7146-56C3-4063-914D-FCF665E6F11D}"/>
              </a:ext>
            </a:extLst>
          </p:cNvPr>
          <p:cNvSpPr/>
          <p:nvPr/>
        </p:nvSpPr>
        <p:spPr bwMode="gray">
          <a:xfrm>
            <a:off x="5251968" y="1707472"/>
            <a:ext cx="2225084" cy="469127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Project Portfolio </a:t>
            </a:r>
            <a:r>
              <a:rPr kumimoji="0" lang="en-US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Mngmnt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7" name="Rectangle: Rounded Corners 386">
            <a:extLst>
              <a:ext uri="{FF2B5EF4-FFF2-40B4-BE49-F238E27FC236}">
                <a16:creationId xmlns:a16="http://schemas.microsoft.com/office/drawing/2014/main" id="{2AB787B8-BC23-457A-AC33-54AFFB8076DB}"/>
              </a:ext>
            </a:extLst>
          </p:cNvPr>
          <p:cNvSpPr/>
          <p:nvPr/>
        </p:nvSpPr>
        <p:spPr bwMode="gray">
          <a:xfrm>
            <a:off x="4224345" y="485413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MAPICS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E0A1E7-14D0-47DF-A5EA-DBBC22366906}"/>
              </a:ext>
            </a:extLst>
          </p:cNvPr>
          <p:cNvSpPr/>
          <p:nvPr/>
        </p:nvSpPr>
        <p:spPr bwMode="gray">
          <a:xfrm>
            <a:off x="0" y="7024"/>
            <a:ext cx="12192000" cy="462287"/>
          </a:xfrm>
          <a:prstGeom prst="rect">
            <a:avLst/>
          </a:prstGeom>
          <a:solidFill>
            <a:srgbClr val="2D5597">
              <a:alpha val="25098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Presentation / UX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5669-66FC-4710-B19F-21FB820E86C3}"/>
              </a:ext>
            </a:extLst>
          </p:cNvPr>
          <p:cNvSpPr/>
          <p:nvPr/>
        </p:nvSpPr>
        <p:spPr bwMode="gray">
          <a:xfrm>
            <a:off x="8425613" y="21330"/>
            <a:ext cx="3766387" cy="42879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6350" algn="ctr">
            <a:noFill/>
            <a:prstDash val="solid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Portal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3B4C4B-7033-4E53-AA0E-B0BAF0758393}"/>
              </a:ext>
            </a:extLst>
          </p:cNvPr>
          <p:cNvSpPr/>
          <p:nvPr/>
        </p:nvSpPr>
        <p:spPr bwMode="gray">
          <a:xfrm>
            <a:off x="7157010" y="81398"/>
            <a:ext cx="1166842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GUI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F89867-F5BA-4CA5-BD0F-BB4718A5EEF2}"/>
              </a:ext>
            </a:extLst>
          </p:cNvPr>
          <p:cNvSpPr/>
          <p:nvPr/>
        </p:nvSpPr>
        <p:spPr bwMode="gray">
          <a:xfrm>
            <a:off x="1017481" y="75024"/>
            <a:ext cx="1178510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Ionic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E2AB3-ABCD-4878-89F1-1C2ECB81BE3D}"/>
              </a:ext>
            </a:extLst>
          </p:cNvPr>
          <p:cNvSpPr/>
          <p:nvPr/>
        </p:nvSpPr>
        <p:spPr bwMode="gray">
          <a:xfrm>
            <a:off x="2247683" y="76456"/>
            <a:ext cx="1178510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Polymer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770F3B-23AE-4EFD-9097-DB3AA0678FAB}"/>
              </a:ext>
            </a:extLst>
          </p:cNvPr>
          <p:cNvSpPr/>
          <p:nvPr/>
        </p:nvSpPr>
        <p:spPr bwMode="gray">
          <a:xfrm>
            <a:off x="3476580" y="79265"/>
            <a:ext cx="1178510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JavaScript / HTML(5)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1FB2CB-9210-4C4E-9B7E-125FF4E93833}"/>
              </a:ext>
            </a:extLst>
          </p:cNvPr>
          <p:cNvSpPr/>
          <p:nvPr/>
        </p:nvSpPr>
        <p:spPr bwMode="gray">
          <a:xfrm>
            <a:off x="4711355" y="83913"/>
            <a:ext cx="1178510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Angular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CF8CA5-EB15-4048-A789-B0BAEC53ACB6}"/>
              </a:ext>
            </a:extLst>
          </p:cNvPr>
          <p:cNvSpPr/>
          <p:nvPr/>
        </p:nvSpPr>
        <p:spPr bwMode="gray">
          <a:xfrm>
            <a:off x="5940252" y="83913"/>
            <a:ext cx="1178510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JQuery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CAFEF0-9F67-4025-BD08-41FE6238DCA1}"/>
              </a:ext>
            </a:extLst>
          </p:cNvPr>
          <p:cNvSpPr/>
          <p:nvPr/>
        </p:nvSpPr>
        <p:spPr bwMode="gray">
          <a:xfrm>
            <a:off x="10391571" y="57559"/>
            <a:ext cx="1710216" cy="140559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Adobe Experience Manager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6CB623-293A-4D43-B24D-725E65FCAD7C}"/>
              </a:ext>
            </a:extLst>
          </p:cNvPr>
          <p:cNvSpPr/>
          <p:nvPr/>
        </p:nvSpPr>
        <p:spPr bwMode="gray">
          <a:xfrm>
            <a:off x="10382674" y="248946"/>
            <a:ext cx="1710216" cy="140559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Portal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F48F19-CD28-46CF-9108-F1E835CC9BA1}"/>
              </a:ext>
            </a:extLst>
          </p:cNvPr>
          <p:cNvSpPr/>
          <p:nvPr/>
        </p:nvSpPr>
        <p:spPr bwMode="gray">
          <a:xfrm>
            <a:off x="8498896" y="251211"/>
            <a:ext cx="1716369" cy="140559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Webcenter</a:t>
            </a: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 Content </a:t>
            </a:r>
            <a:r>
              <a:rPr kumimoji="0" lang="en-US" sz="700" b="1" i="0" u="none" strike="noStrike" kern="0" cap="none" spc="0" normalizeH="0" baseline="0" noProof="0" dirty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Managemt</a:t>
            </a:r>
            <a:endParaRPr kumimoji="0" lang="en-US" sz="700" b="1" i="0" u="none" strike="noStrike" kern="0" cap="none" spc="0" normalizeH="0" baseline="0" noProof="0" dirty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B1FCEE5-3EE9-48A0-9901-347B6AB33098}"/>
              </a:ext>
            </a:extLst>
          </p:cNvPr>
          <p:cNvSpPr/>
          <p:nvPr/>
        </p:nvSpPr>
        <p:spPr bwMode="gray">
          <a:xfrm>
            <a:off x="4717794" y="248417"/>
            <a:ext cx="1166842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Node.js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32C342-DF7C-4610-A0E9-F248B9805260}"/>
              </a:ext>
            </a:extLst>
          </p:cNvPr>
          <p:cNvSpPr/>
          <p:nvPr/>
        </p:nvSpPr>
        <p:spPr bwMode="gray">
          <a:xfrm>
            <a:off x="1017481" y="248723"/>
            <a:ext cx="1166842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Mobile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AF1720-FBCB-4015-B840-252FCE7A819E}"/>
              </a:ext>
            </a:extLst>
          </p:cNvPr>
          <p:cNvSpPr/>
          <p:nvPr/>
        </p:nvSpPr>
        <p:spPr bwMode="gray">
          <a:xfrm>
            <a:off x="2257922" y="248417"/>
            <a:ext cx="1178510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Fiori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835C4F-9C8A-4E49-9A80-1FB24E450E75}"/>
              </a:ext>
            </a:extLst>
          </p:cNvPr>
          <p:cNvSpPr/>
          <p:nvPr/>
        </p:nvSpPr>
        <p:spPr bwMode="gray">
          <a:xfrm>
            <a:off x="0" y="489895"/>
            <a:ext cx="12205986" cy="276647"/>
          </a:xfrm>
          <a:prstGeom prst="rect">
            <a:avLst/>
          </a:prstGeom>
          <a:solidFill>
            <a:srgbClr val="2D5597">
              <a:alpha val="25098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Collaboration / Productivity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E0AD06-C9F6-4452-8EEB-36A646AA872B}"/>
              </a:ext>
            </a:extLst>
          </p:cNvPr>
          <p:cNvSpPr/>
          <p:nvPr/>
        </p:nvSpPr>
        <p:spPr bwMode="gray">
          <a:xfrm>
            <a:off x="4144856" y="552034"/>
            <a:ext cx="1166842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MS Yammer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10433D0-EF3F-4574-BF4C-17BC0F5B3CBC}"/>
              </a:ext>
            </a:extLst>
          </p:cNvPr>
          <p:cNvSpPr/>
          <p:nvPr/>
        </p:nvSpPr>
        <p:spPr bwMode="gray">
          <a:xfrm>
            <a:off x="6917780" y="552034"/>
            <a:ext cx="1166842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MS Office 365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3E3E8B-8377-4187-ADDB-3600FD8A9DFA}"/>
              </a:ext>
            </a:extLst>
          </p:cNvPr>
          <p:cNvSpPr/>
          <p:nvPr/>
        </p:nvSpPr>
        <p:spPr bwMode="gray">
          <a:xfrm>
            <a:off x="2852043" y="552034"/>
            <a:ext cx="1166842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MS </a:t>
            </a: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Sharepoint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93B630-7E13-4492-91C2-DA527DB35A1D}"/>
              </a:ext>
            </a:extLst>
          </p:cNvPr>
          <p:cNvSpPr/>
          <p:nvPr/>
        </p:nvSpPr>
        <p:spPr bwMode="gray">
          <a:xfrm>
            <a:off x="3480943" y="243262"/>
            <a:ext cx="1178510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Personas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B134CD6-E5FB-470F-B570-CA02C21A7E59}"/>
              </a:ext>
            </a:extLst>
          </p:cNvPr>
          <p:cNvSpPr/>
          <p:nvPr/>
        </p:nvSpPr>
        <p:spPr bwMode="gray">
          <a:xfrm>
            <a:off x="8210593" y="552034"/>
            <a:ext cx="1166842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MS Teams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8A20E7-1ED2-4B1B-B5C3-14E6A25414EA}"/>
              </a:ext>
            </a:extLst>
          </p:cNvPr>
          <p:cNvSpPr/>
          <p:nvPr/>
        </p:nvSpPr>
        <p:spPr bwMode="gray">
          <a:xfrm>
            <a:off x="2" y="1728976"/>
            <a:ext cx="2566748" cy="2472400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Configure, Price, and Quote</a:t>
            </a:r>
          </a:p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BC6947-C1C9-4C9F-BFD7-2E44FD6B0285}"/>
              </a:ext>
            </a:extLst>
          </p:cNvPr>
          <p:cNvSpPr/>
          <p:nvPr/>
        </p:nvSpPr>
        <p:spPr bwMode="gray">
          <a:xfrm>
            <a:off x="55636" y="1985749"/>
            <a:ext cx="1221214" cy="1604856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Configure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6C92F2-1475-4FCD-8274-523C3B496956}"/>
              </a:ext>
            </a:extLst>
          </p:cNvPr>
          <p:cNvSpPr/>
          <p:nvPr/>
        </p:nvSpPr>
        <p:spPr bwMode="gray">
          <a:xfrm>
            <a:off x="123365" y="222410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Bidman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71D1A8-8B95-48E6-A0D2-CCF58AEAB3A1}"/>
              </a:ext>
            </a:extLst>
          </p:cNvPr>
          <p:cNvSpPr/>
          <p:nvPr/>
        </p:nvSpPr>
        <p:spPr bwMode="gray">
          <a:xfrm>
            <a:off x="123365" y="238851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</a:t>
            </a: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Configrtr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E6486E-3FC2-4CDC-BD43-44AD6103AD17}"/>
              </a:ext>
            </a:extLst>
          </p:cNvPr>
          <p:cNvSpPr/>
          <p:nvPr/>
        </p:nvSpPr>
        <p:spPr bwMode="gray">
          <a:xfrm>
            <a:off x="1313133" y="1985750"/>
            <a:ext cx="1227385" cy="1604856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Price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479F12-7C1A-4DE5-94B9-9EF268B9C1A2}"/>
              </a:ext>
            </a:extLst>
          </p:cNvPr>
          <p:cNvSpPr/>
          <p:nvPr/>
        </p:nvSpPr>
        <p:spPr bwMode="gray">
          <a:xfrm>
            <a:off x="123365" y="255291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VC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CB4278C-278C-43D5-B02A-C315BF7FCA68}"/>
              </a:ext>
            </a:extLst>
          </p:cNvPr>
          <p:cNvSpPr/>
          <p:nvPr/>
        </p:nvSpPr>
        <p:spPr bwMode="gray">
          <a:xfrm>
            <a:off x="123365" y="271731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Design </a:t>
            </a: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Automtn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105110D-75EE-4A1C-9FA5-60A377E804EF}"/>
              </a:ext>
            </a:extLst>
          </p:cNvPr>
          <p:cNvSpPr/>
          <p:nvPr/>
        </p:nvSpPr>
        <p:spPr bwMode="gray">
          <a:xfrm>
            <a:off x="123365" y="288171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CSE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1102ED1-9A22-44FA-B95F-511BAE18C297}"/>
              </a:ext>
            </a:extLst>
          </p:cNvPr>
          <p:cNvSpPr/>
          <p:nvPr/>
        </p:nvSpPr>
        <p:spPr bwMode="gray">
          <a:xfrm>
            <a:off x="1403631" y="222410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CPQ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39C7182-E3EC-4078-AAE1-F783983325DB}"/>
              </a:ext>
            </a:extLst>
          </p:cNvPr>
          <p:cNvSpPr/>
          <p:nvPr/>
        </p:nvSpPr>
        <p:spPr bwMode="gray">
          <a:xfrm>
            <a:off x="1403631" y="238851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Vistex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77E8299-ED98-496F-B07D-589EB072BCDA}"/>
              </a:ext>
            </a:extLst>
          </p:cNvPr>
          <p:cNvSpPr/>
          <p:nvPr/>
        </p:nvSpPr>
        <p:spPr bwMode="gray">
          <a:xfrm>
            <a:off x="1403631" y="255291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Bidman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D5F9213-8F12-4373-BA24-C8C90F7C5E67}"/>
              </a:ext>
            </a:extLst>
          </p:cNvPr>
          <p:cNvSpPr/>
          <p:nvPr/>
        </p:nvSpPr>
        <p:spPr bwMode="gray">
          <a:xfrm>
            <a:off x="1403631" y="271731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SC </a:t>
            </a: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Pricer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E439A29-D86C-4F23-98E4-BA237F57DDAA}"/>
              </a:ext>
            </a:extLst>
          </p:cNvPr>
          <p:cNvSpPr/>
          <p:nvPr/>
        </p:nvSpPr>
        <p:spPr bwMode="gray">
          <a:xfrm>
            <a:off x="1403631" y="288171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0FF606-F3B8-471A-A83E-BFDF3D205A3C}"/>
              </a:ext>
            </a:extLst>
          </p:cNvPr>
          <p:cNvSpPr/>
          <p:nvPr/>
        </p:nvSpPr>
        <p:spPr bwMode="gray">
          <a:xfrm>
            <a:off x="123365" y="304611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MCD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209A190-895C-4DFE-A2A3-CAB905659739}"/>
              </a:ext>
            </a:extLst>
          </p:cNvPr>
          <p:cNvSpPr/>
          <p:nvPr/>
        </p:nvSpPr>
        <p:spPr bwMode="gray">
          <a:xfrm>
            <a:off x="123365" y="321052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Power Source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0DC1FC7-515E-49C7-A229-B1FF76B1E6C3}"/>
              </a:ext>
            </a:extLst>
          </p:cNvPr>
          <p:cNvSpPr/>
          <p:nvPr/>
        </p:nvSpPr>
        <p:spPr bwMode="gray">
          <a:xfrm>
            <a:off x="1403630" y="304611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EBS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62CB8A7-888B-4DA7-9187-C10408627A2F}"/>
              </a:ext>
            </a:extLst>
          </p:cNvPr>
          <p:cNvSpPr/>
          <p:nvPr/>
        </p:nvSpPr>
        <p:spPr bwMode="gray">
          <a:xfrm>
            <a:off x="1403630" y="321052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Zilliant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29F05C6-7C5F-48C9-824A-440FEC99A38D}"/>
              </a:ext>
            </a:extLst>
          </p:cNvPr>
          <p:cNvSpPr/>
          <p:nvPr/>
        </p:nvSpPr>
        <p:spPr bwMode="gray">
          <a:xfrm>
            <a:off x="123365" y="337492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ED06F0C-25D0-4D3B-B3B5-C654B6F0CCAA}"/>
              </a:ext>
            </a:extLst>
          </p:cNvPr>
          <p:cNvSpPr/>
          <p:nvPr/>
        </p:nvSpPr>
        <p:spPr bwMode="gray">
          <a:xfrm>
            <a:off x="1403630" y="337492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pic>
        <p:nvPicPr>
          <p:cNvPr id="58" name="Graphic 57" descr="Cloud">
            <a:extLst>
              <a:ext uri="{FF2B5EF4-FFF2-40B4-BE49-F238E27FC236}">
                <a16:creationId xmlns:a16="http://schemas.microsoft.com/office/drawing/2014/main" id="{CECB512F-A228-42B9-A1FB-A545859DD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662" y="1438714"/>
            <a:ext cx="140380" cy="140380"/>
          </a:xfrm>
          <a:prstGeom prst="rect">
            <a:avLst/>
          </a:prstGeom>
        </p:spPr>
      </p:pic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22DFAB36-53C4-4237-90F8-853AA8E4B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572" y="2218745"/>
            <a:ext cx="140380" cy="140380"/>
          </a:xfrm>
          <a:prstGeom prst="rect">
            <a:avLst/>
          </a:prstGeom>
        </p:spPr>
      </p:pic>
      <p:pic>
        <p:nvPicPr>
          <p:cNvPr id="71" name="Graphic 70" descr="Cloud">
            <a:extLst>
              <a:ext uri="{FF2B5EF4-FFF2-40B4-BE49-F238E27FC236}">
                <a16:creationId xmlns:a16="http://schemas.microsoft.com/office/drawing/2014/main" id="{FB116FD3-CD92-4220-9D81-EB7762471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5366" y="547103"/>
            <a:ext cx="140380" cy="140380"/>
          </a:xfrm>
          <a:prstGeom prst="rect">
            <a:avLst/>
          </a:prstGeom>
        </p:spPr>
      </p:pic>
      <p:pic>
        <p:nvPicPr>
          <p:cNvPr id="72" name="Graphic 71" descr="Cloud">
            <a:extLst>
              <a:ext uri="{FF2B5EF4-FFF2-40B4-BE49-F238E27FC236}">
                <a16:creationId xmlns:a16="http://schemas.microsoft.com/office/drawing/2014/main" id="{2FA3BD78-F8DB-4E14-8BF8-5EECBDD3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9303" y="547103"/>
            <a:ext cx="140380" cy="140380"/>
          </a:xfrm>
          <a:prstGeom prst="rect">
            <a:avLst/>
          </a:prstGeom>
        </p:spPr>
      </p:pic>
      <p:pic>
        <p:nvPicPr>
          <p:cNvPr id="73" name="Graphic 72" descr="Cloud">
            <a:extLst>
              <a:ext uri="{FF2B5EF4-FFF2-40B4-BE49-F238E27FC236}">
                <a16:creationId xmlns:a16="http://schemas.microsoft.com/office/drawing/2014/main" id="{7CFB9834-D8E0-44DF-96AA-4AFA1EA0C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4968" y="543621"/>
            <a:ext cx="140380" cy="140380"/>
          </a:xfrm>
          <a:prstGeom prst="rect">
            <a:avLst/>
          </a:prstGeom>
        </p:spPr>
      </p:pic>
      <p:pic>
        <p:nvPicPr>
          <p:cNvPr id="74" name="Graphic 73" descr="Cloud">
            <a:extLst>
              <a:ext uri="{FF2B5EF4-FFF2-40B4-BE49-F238E27FC236}">
                <a16:creationId xmlns:a16="http://schemas.microsoft.com/office/drawing/2014/main" id="{05C84384-668D-4EC7-890A-62C5CFF2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1746" y="547103"/>
            <a:ext cx="140380" cy="14038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11D3C47-CA67-4C65-9558-631B57A111A6}"/>
              </a:ext>
            </a:extLst>
          </p:cNvPr>
          <p:cNvSpPr/>
          <p:nvPr/>
        </p:nvSpPr>
        <p:spPr bwMode="gray">
          <a:xfrm>
            <a:off x="55636" y="3650819"/>
            <a:ext cx="2470520" cy="425266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Quote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16436820-129E-48DB-9840-95F55F1B40A6}"/>
              </a:ext>
            </a:extLst>
          </p:cNvPr>
          <p:cNvSpPr/>
          <p:nvPr/>
        </p:nvSpPr>
        <p:spPr bwMode="gray">
          <a:xfrm>
            <a:off x="137235" y="388167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CPQ</a:t>
            </a:r>
          </a:p>
        </p:txBody>
      </p:sp>
      <p:pic>
        <p:nvPicPr>
          <p:cNvPr id="90" name="Graphic 89" descr="Cloud">
            <a:extLst>
              <a:ext uri="{FF2B5EF4-FFF2-40B4-BE49-F238E27FC236}">
                <a16:creationId xmlns:a16="http://schemas.microsoft.com/office/drawing/2014/main" id="{31C8F349-94E3-4C32-A953-21FE312BB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8176" y="3876313"/>
            <a:ext cx="140380" cy="140380"/>
          </a:xfrm>
          <a:prstGeom prst="rect">
            <a:avLst/>
          </a:prstGeom>
        </p:spPr>
      </p:pic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095D9DE-3084-4F96-987C-29CA05B227C6}"/>
              </a:ext>
            </a:extLst>
          </p:cNvPr>
          <p:cNvSpPr/>
          <p:nvPr/>
        </p:nvSpPr>
        <p:spPr bwMode="gray">
          <a:xfrm>
            <a:off x="1411939" y="387740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D49DFFA-3798-42C5-9618-AFD10F4DD18A}"/>
              </a:ext>
            </a:extLst>
          </p:cNvPr>
          <p:cNvGrpSpPr/>
          <p:nvPr/>
        </p:nvGrpSpPr>
        <p:grpSpPr>
          <a:xfrm>
            <a:off x="2320915" y="6557137"/>
            <a:ext cx="869065" cy="215444"/>
            <a:chOff x="3886141" y="6597039"/>
            <a:chExt cx="869065" cy="215444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93D50AA-3B8B-4810-BAFC-68779CEDC0A6}"/>
                </a:ext>
              </a:extLst>
            </p:cNvPr>
            <p:cNvSpPr/>
            <p:nvPr/>
          </p:nvSpPr>
          <p:spPr bwMode="gray">
            <a:xfrm>
              <a:off x="3886141" y="6628220"/>
              <a:ext cx="101761" cy="153082"/>
            </a:xfrm>
            <a:prstGeom prst="roundRect">
              <a:avLst/>
            </a:prstGeom>
            <a:solidFill>
              <a:srgbClr val="7030A0">
                <a:alpha val="50000"/>
              </a:srgb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797" b="0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E1DBD6-58DA-4E43-8C88-754957576AEE}"/>
                </a:ext>
              </a:extLst>
            </p:cNvPr>
            <p:cNvSpPr txBox="1"/>
            <p:nvPr/>
          </p:nvSpPr>
          <p:spPr>
            <a:xfrm>
              <a:off x="3945369" y="6597039"/>
              <a:ext cx="8098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Not Deployed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7BAE795-D4BB-469C-8CE2-694599C63203}"/>
              </a:ext>
            </a:extLst>
          </p:cNvPr>
          <p:cNvGrpSpPr/>
          <p:nvPr/>
        </p:nvGrpSpPr>
        <p:grpSpPr>
          <a:xfrm>
            <a:off x="3454392" y="6557137"/>
            <a:ext cx="638655" cy="215444"/>
            <a:chOff x="5094049" y="6595865"/>
            <a:chExt cx="638655" cy="215444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6C04E3F-E017-445E-A6EC-3755F0A1C230}"/>
                </a:ext>
              </a:extLst>
            </p:cNvPr>
            <p:cNvSpPr/>
            <p:nvPr/>
          </p:nvSpPr>
          <p:spPr bwMode="gray">
            <a:xfrm>
              <a:off x="5094049" y="6620626"/>
              <a:ext cx="101761" cy="153082"/>
            </a:xfrm>
            <a:prstGeom prst="roundRect">
              <a:avLst/>
            </a:prstGeom>
            <a:solidFill>
              <a:schemeClr val="accent2">
                <a:alpha val="75000"/>
              </a:schemeClr>
            </a:solidFill>
            <a:ln w="1389" cap="flat">
              <a:noFill/>
              <a:prstDash val="solid"/>
              <a:miter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797" b="0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A6ACF37-9FB3-403B-827B-3F0857198777}"/>
                </a:ext>
              </a:extLst>
            </p:cNvPr>
            <p:cNvSpPr txBox="1"/>
            <p:nvPr/>
          </p:nvSpPr>
          <p:spPr>
            <a:xfrm>
              <a:off x="5140875" y="6595865"/>
              <a:ext cx="59182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Strategic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2B8BD03-BADC-42EA-B2B0-638D1B77124D}"/>
              </a:ext>
            </a:extLst>
          </p:cNvPr>
          <p:cNvGrpSpPr/>
          <p:nvPr/>
        </p:nvGrpSpPr>
        <p:grpSpPr>
          <a:xfrm>
            <a:off x="4362171" y="6557137"/>
            <a:ext cx="918425" cy="215444"/>
            <a:chOff x="6001828" y="6609067"/>
            <a:chExt cx="918425" cy="215444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5510106-2A1C-433F-8122-9EDE22626B41}"/>
                </a:ext>
              </a:extLst>
            </p:cNvPr>
            <p:cNvSpPr/>
            <p:nvPr/>
          </p:nvSpPr>
          <p:spPr bwMode="gray">
            <a:xfrm>
              <a:off x="6001828" y="6630428"/>
              <a:ext cx="101761" cy="153082"/>
            </a:xfrm>
            <a:prstGeom prst="roundRect">
              <a:avLst/>
            </a:prstGeom>
            <a:solidFill>
              <a:srgbClr val="C00000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797" b="0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B50316A-7460-496C-A3EB-0D880A6EF721}"/>
                </a:ext>
              </a:extLst>
            </p:cNvPr>
            <p:cNvSpPr txBox="1"/>
            <p:nvPr/>
          </p:nvSpPr>
          <p:spPr>
            <a:xfrm>
              <a:off x="6052708" y="6609067"/>
              <a:ext cx="86754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Out-of-Support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4138AB2-90E2-4506-A82B-B87E820081E3}"/>
              </a:ext>
            </a:extLst>
          </p:cNvPr>
          <p:cNvGrpSpPr/>
          <p:nvPr/>
        </p:nvGrpSpPr>
        <p:grpSpPr>
          <a:xfrm>
            <a:off x="1523206" y="6541303"/>
            <a:ext cx="658551" cy="247113"/>
            <a:chOff x="2983047" y="6574965"/>
            <a:chExt cx="658551" cy="247113"/>
          </a:xfrm>
        </p:grpSpPr>
        <p:pic>
          <p:nvPicPr>
            <p:cNvPr id="78" name="Graphic 77" descr="Cloud">
              <a:extLst>
                <a:ext uri="{FF2B5EF4-FFF2-40B4-BE49-F238E27FC236}">
                  <a16:creationId xmlns:a16="http://schemas.microsoft.com/office/drawing/2014/main" id="{7B8FB11B-4D8E-47A2-8CB1-0FAEB7F2C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83047" y="6574965"/>
              <a:ext cx="247113" cy="247113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1CD56C2-40D2-4D3E-A67B-ADE9BE517CF2}"/>
                </a:ext>
              </a:extLst>
            </p:cNvPr>
            <p:cNvSpPr txBox="1"/>
            <p:nvPr/>
          </p:nvSpPr>
          <p:spPr>
            <a:xfrm>
              <a:off x="3187628" y="6595865"/>
              <a:ext cx="4539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Cloud</a:t>
              </a:r>
            </a:p>
          </p:txBody>
        </p:sp>
      </p:grp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19D259AA-3E60-43A4-93D5-A4FA8A02A83B}"/>
              </a:ext>
            </a:extLst>
          </p:cNvPr>
          <p:cNvSpPr/>
          <p:nvPr/>
        </p:nvSpPr>
        <p:spPr bwMode="gray">
          <a:xfrm>
            <a:off x="746020" y="6521900"/>
            <a:ext cx="10024761" cy="278205"/>
          </a:xfrm>
          <a:prstGeom prst="roundRect">
            <a:avLst/>
          </a:prstGeom>
          <a:noFill/>
          <a:ln w="6350" algn="ctr">
            <a:solidFill>
              <a:srgbClr val="2D5597">
                <a:alpha val="75000"/>
              </a:srgbClr>
            </a:solidFill>
            <a:prstDash val="dash"/>
            <a:miter lim="800000"/>
            <a:headEnd/>
            <a:tailEnd/>
          </a:ln>
        </p:spPr>
        <p:txBody>
          <a:bodyPr lIns="89977" tIns="91440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Legend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F2B3EF7-85BB-432C-BFF2-775A7B53099F}"/>
              </a:ext>
            </a:extLst>
          </p:cNvPr>
          <p:cNvSpPr/>
          <p:nvPr/>
        </p:nvSpPr>
        <p:spPr bwMode="gray">
          <a:xfrm>
            <a:off x="179246" y="6162942"/>
            <a:ext cx="7169053" cy="2963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Database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DA60EB76-905A-4930-A47F-D557CB531D98}"/>
              </a:ext>
            </a:extLst>
          </p:cNvPr>
          <p:cNvSpPr/>
          <p:nvPr/>
        </p:nvSpPr>
        <p:spPr bwMode="gray">
          <a:xfrm>
            <a:off x="2950180" y="624584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MS SQL Server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182529F8-EB4F-4608-83AC-93C0A77EAB96}"/>
              </a:ext>
            </a:extLst>
          </p:cNvPr>
          <p:cNvSpPr/>
          <p:nvPr/>
        </p:nvSpPr>
        <p:spPr bwMode="gray">
          <a:xfrm>
            <a:off x="4052260" y="624584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ADABAS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3778E479-184D-4F59-9130-0C7488BEEB93}"/>
              </a:ext>
            </a:extLst>
          </p:cNvPr>
          <p:cNvSpPr/>
          <p:nvPr/>
        </p:nvSpPr>
        <p:spPr bwMode="gray">
          <a:xfrm>
            <a:off x="5154340" y="624584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DB2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5E5E2D3B-2D0A-4227-934A-6DC69BB0A91E}"/>
              </a:ext>
            </a:extLst>
          </p:cNvPr>
          <p:cNvSpPr/>
          <p:nvPr/>
        </p:nvSpPr>
        <p:spPr bwMode="gray">
          <a:xfrm>
            <a:off x="6256420" y="624584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Progress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A042E44-F857-46D5-B1C1-5F7BE407166F}"/>
              </a:ext>
            </a:extLst>
          </p:cNvPr>
          <p:cNvSpPr/>
          <p:nvPr/>
        </p:nvSpPr>
        <p:spPr bwMode="gray">
          <a:xfrm>
            <a:off x="179246" y="5582816"/>
            <a:ext cx="2280308" cy="5466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Big Data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9F9CC6A8-473A-404F-AB55-A574FA086501}"/>
              </a:ext>
            </a:extLst>
          </p:cNvPr>
          <p:cNvSpPr/>
          <p:nvPr/>
        </p:nvSpPr>
        <p:spPr bwMode="gray">
          <a:xfrm>
            <a:off x="219712" y="579382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Appliance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75836937-D7C7-4C9B-9D23-0404185E2EE8}"/>
              </a:ext>
            </a:extLst>
          </p:cNvPr>
          <p:cNvSpPr/>
          <p:nvPr/>
        </p:nvSpPr>
        <p:spPr bwMode="gray">
          <a:xfrm>
            <a:off x="212299" y="596933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BDD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577A5B38-A731-474C-BC2A-D742F1770FAA}"/>
              </a:ext>
            </a:extLst>
          </p:cNvPr>
          <p:cNvSpPr/>
          <p:nvPr/>
        </p:nvSpPr>
        <p:spPr bwMode="gray">
          <a:xfrm>
            <a:off x="1347646" y="579059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Cloudera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8A13649F-806B-4AFD-B3B6-D96EE521273B}"/>
              </a:ext>
            </a:extLst>
          </p:cNvPr>
          <p:cNvSpPr/>
          <p:nvPr/>
        </p:nvSpPr>
        <p:spPr bwMode="gray">
          <a:xfrm>
            <a:off x="1347646" y="596417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7267E20-D2D3-45DF-B404-1D08F59C9E86}"/>
              </a:ext>
            </a:extLst>
          </p:cNvPr>
          <p:cNvSpPr/>
          <p:nvPr/>
        </p:nvSpPr>
        <p:spPr bwMode="gray">
          <a:xfrm>
            <a:off x="2493103" y="5574814"/>
            <a:ext cx="2280308" cy="5466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Access Management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89F2FA8D-779E-4B44-A36F-A0FEF6349E88}"/>
              </a:ext>
            </a:extLst>
          </p:cNvPr>
          <p:cNvSpPr/>
          <p:nvPr/>
        </p:nvSpPr>
        <p:spPr bwMode="gray">
          <a:xfrm>
            <a:off x="2533569" y="578581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GRC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A0D37D7B-5EA0-420C-8940-025E4382C1C0}"/>
              </a:ext>
            </a:extLst>
          </p:cNvPr>
          <p:cNvSpPr/>
          <p:nvPr/>
        </p:nvSpPr>
        <p:spPr bwMode="gray">
          <a:xfrm>
            <a:off x="2526156" y="596133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OIM / OAM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0FE34532-ADB2-4190-84FE-DC088531A391}"/>
              </a:ext>
            </a:extLst>
          </p:cNvPr>
          <p:cNvSpPr/>
          <p:nvPr/>
        </p:nvSpPr>
        <p:spPr bwMode="gray">
          <a:xfrm>
            <a:off x="3661503" y="579323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CyberArk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16B056E-2C71-4A34-BFAB-ABEA9A671383}"/>
              </a:ext>
            </a:extLst>
          </p:cNvPr>
          <p:cNvSpPr/>
          <p:nvPr/>
        </p:nvSpPr>
        <p:spPr bwMode="gray">
          <a:xfrm>
            <a:off x="3661503" y="595617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OKTA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75BEAC5-5B3D-4AD0-B3BF-712B937A0E60}"/>
              </a:ext>
            </a:extLst>
          </p:cNvPr>
          <p:cNvSpPr/>
          <p:nvPr/>
        </p:nvSpPr>
        <p:spPr bwMode="gray">
          <a:xfrm>
            <a:off x="4804939" y="5574814"/>
            <a:ext cx="2280308" cy="5466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Automation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B93FAA4-27D5-4D23-8A85-AE0C6802910F}"/>
              </a:ext>
            </a:extLst>
          </p:cNvPr>
          <p:cNvSpPr/>
          <p:nvPr/>
        </p:nvSpPr>
        <p:spPr bwMode="gray">
          <a:xfrm>
            <a:off x="4845405" y="578581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Automate Anywhere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5796E976-9399-40D5-87E3-B036ECEC0F5A}"/>
              </a:ext>
            </a:extLst>
          </p:cNvPr>
          <p:cNvSpPr/>
          <p:nvPr/>
        </p:nvSpPr>
        <p:spPr bwMode="gray">
          <a:xfrm>
            <a:off x="4837992" y="596133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Worksoft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CF8FED48-19E5-4E15-8035-19170291232C}"/>
              </a:ext>
            </a:extLst>
          </p:cNvPr>
          <p:cNvSpPr/>
          <p:nvPr/>
        </p:nvSpPr>
        <p:spPr bwMode="gray">
          <a:xfrm>
            <a:off x="5973339" y="579323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Ignio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863DCE9A-45B8-4169-BF28-ADAED781CE33}"/>
              </a:ext>
            </a:extLst>
          </p:cNvPr>
          <p:cNvSpPr/>
          <p:nvPr/>
        </p:nvSpPr>
        <p:spPr bwMode="gray">
          <a:xfrm>
            <a:off x="5973339" y="595617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00C6428-326E-4105-829E-43321578B4E0}"/>
              </a:ext>
            </a:extLst>
          </p:cNvPr>
          <p:cNvSpPr/>
          <p:nvPr/>
        </p:nvSpPr>
        <p:spPr bwMode="gray">
          <a:xfrm>
            <a:off x="179245" y="5309237"/>
            <a:ext cx="1819621" cy="2368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Credit Card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805B35E-8203-4B01-94D2-103E3E226219}"/>
              </a:ext>
            </a:extLst>
          </p:cNvPr>
          <p:cNvSpPr/>
          <p:nvPr/>
        </p:nvSpPr>
        <p:spPr bwMode="gray">
          <a:xfrm>
            <a:off x="896357" y="536240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Paymetric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9064E42-4FDF-46A9-96BD-A23FBDE08578}"/>
              </a:ext>
            </a:extLst>
          </p:cNvPr>
          <p:cNvSpPr/>
          <p:nvPr/>
        </p:nvSpPr>
        <p:spPr bwMode="gray">
          <a:xfrm>
            <a:off x="7116775" y="5574814"/>
            <a:ext cx="2280308" cy="5466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Data Management / CDC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9498AD99-2179-4A1A-97A6-3880A4F74AF8}"/>
              </a:ext>
            </a:extLst>
          </p:cNvPr>
          <p:cNvSpPr/>
          <p:nvPr/>
        </p:nvSpPr>
        <p:spPr bwMode="gray">
          <a:xfrm>
            <a:off x="7157241" y="578581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Info Steward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11F62059-4288-4344-9F36-EABDF15DD7A0}"/>
              </a:ext>
            </a:extLst>
          </p:cNvPr>
          <p:cNvSpPr/>
          <p:nvPr/>
        </p:nvSpPr>
        <p:spPr bwMode="gray">
          <a:xfrm>
            <a:off x="7149828" y="596133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6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Golden Gate</a:t>
            </a: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A285617F-B86E-4938-9C11-400AD46E5CBE}"/>
              </a:ext>
            </a:extLst>
          </p:cNvPr>
          <p:cNvSpPr/>
          <p:nvPr/>
        </p:nvSpPr>
        <p:spPr bwMode="gray">
          <a:xfrm>
            <a:off x="8285175" y="579323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SLT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70C4AA2-BDA4-4D61-8B5D-AEA35BB70077}"/>
              </a:ext>
            </a:extLst>
          </p:cNvPr>
          <p:cNvSpPr/>
          <p:nvPr/>
        </p:nvSpPr>
        <p:spPr bwMode="gray">
          <a:xfrm>
            <a:off x="2062805" y="5309237"/>
            <a:ext cx="1460610" cy="2368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EDI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53C8562B-1295-45CC-B865-4CB933FFF578}"/>
              </a:ext>
            </a:extLst>
          </p:cNvPr>
          <p:cNvSpPr/>
          <p:nvPr/>
        </p:nvSpPr>
        <p:spPr bwMode="gray">
          <a:xfrm>
            <a:off x="2377822" y="536240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Sterling Integrator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FD16CBF-B2DB-43B9-AE71-D73792CB7B23}"/>
              </a:ext>
            </a:extLst>
          </p:cNvPr>
          <p:cNvSpPr txBox="1"/>
          <p:nvPr/>
        </p:nvSpPr>
        <p:spPr>
          <a:xfrm rot="16200000">
            <a:off x="-777274" y="5537233"/>
            <a:ext cx="1710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Technology Platform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21CB3DE-25A7-4EF0-830C-9C8679BA76DA}"/>
              </a:ext>
            </a:extLst>
          </p:cNvPr>
          <p:cNvSpPr/>
          <p:nvPr/>
        </p:nvSpPr>
        <p:spPr bwMode="gray">
          <a:xfrm>
            <a:off x="7368703" y="6162942"/>
            <a:ext cx="2491683" cy="2931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ETL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1A538842-8051-45A9-B9CC-5DE64F2EEDF9}"/>
              </a:ext>
            </a:extLst>
          </p:cNvPr>
          <p:cNvSpPr/>
          <p:nvPr/>
        </p:nvSpPr>
        <p:spPr bwMode="gray">
          <a:xfrm>
            <a:off x="7690750" y="6245844"/>
            <a:ext cx="984841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Informatica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E462F040-6A62-4C6C-94EB-669600104D6C}"/>
              </a:ext>
            </a:extLst>
          </p:cNvPr>
          <p:cNvSpPr/>
          <p:nvPr/>
        </p:nvSpPr>
        <p:spPr bwMode="gray">
          <a:xfrm>
            <a:off x="8737606" y="624109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Data Services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B467FA8-56B8-4AC1-9BEE-34CD3B69ED37}"/>
              </a:ext>
            </a:extLst>
          </p:cNvPr>
          <p:cNvSpPr/>
          <p:nvPr/>
        </p:nvSpPr>
        <p:spPr bwMode="gray">
          <a:xfrm>
            <a:off x="9438443" y="5565972"/>
            <a:ext cx="2681822" cy="54667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Commercial IoT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8D579E84-424E-4410-B730-776C04EBC337}"/>
              </a:ext>
            </a:extLst>
          </p:cNvPr>
          <p:cNvSpPr/>
          <p:nvPr/>
        </p:nvSpPr>
        <p:spPr bwMode="gray">
          <a:xfrm>
            <a:off x="9471496" y="579323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Azure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28348AA0-9EC0-4FFA-9746-DFE618BDC335}"/>
              </a:ext>
            </a:extLst>
          </p:cNvPr>
          <p:cNvSpPr/>
          <p:nvPr/>
        </p:nvSpPr>
        <p:spPr bwMode="gray">
          <a:xfrm>
            <a:off x="9471496" y="595249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AWS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B0B4CA1-444D-42DB-B379-AA874B390DDC}"/>
              </a:ext>
            </a:extLst>
          </p:cNvPr>
          <p:cNvSpPr/>
          <p:nvPr/>
        </p:nvSpPr>
        <p:spPr bwMode="gray">
          <a:xfrm>
            <a:off x="746020" y="624584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9406C132-CD2F-4D11-A19D-5DA08F43D9D5}"/>
              </a:ext>
            </a:extLst>
          </p:cNvPr>
          <p:cNvSpPr/>
          <p:nvPr/>
        </p:nvSpPr>
        <p:spPr bwMode="gray">
          <a:xfrm>
            <a:off x="1848100" y="624584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HANA</a:t>
            </a: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3A372CDC-D2B8-4D59-91C8-7A9AA4CA8112}"/>
              </a:ext>
            </a:extLst>
          </p:cNvPr>
          <p:cNvSpPr/>
          <p:nvPr/>
        </p:nvSpPr>
        <p:spPr bwMode="gray">
          <a:xfrm>
            <a:off x="11019678" y="579389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</a:t>
            </a: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389600EC-1F85-4FDE-B09B-320760E21B46}"/>
              </a:ext>
            </a:extLst>
          </p:cNvPr>
          <p:cNvSpPr/>
          <p:nvPr/>
        </p:nvSpPr>
        <p:spPr bwMode="gray">
          <a:xfrm>
            <a:off x="11019678" y="595316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BF1BE8D-A17F-4361-B10D-6F61A0077595}"/>
              </a:ext>
            </a:extLst>
          </p:cNvPr>
          <p:cNvSpPr/>
          <p:nvPr/>
        </p:nvSpPr>
        <p:spPr bwMode="gray">
          <a:xfrm>
            <a:off x="3560414" y="5309237"/>
            <a:ext cx="2543098" cy="2368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KM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13751F77-0AD2-46A2-8C0E-E6FEE1D74925}"/>
              </a:ext>
            </a:extLst>
          </p:cNvPr>
          <p:cNvSpPr/>
          <p:nvPr/>
        </p:nvSpPr>
        <p:spPr bwMode="gray">
          <a:xfrm>
            <a:off x="3864431" y="536240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PCM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61B849C5-D880-49B1-86AB-B74E2D9F2EF1}"/>
              </a:ext>
            </a:extLst>
          </p:cNvPr>
          <p:cNvSpPr/>
          <p:nvPr/>
        </p:nvSpPr>
        <p:spPr bwMode="gray">
          <a:xfrm>
            <a:off x="4974491" y="536240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</a:t>
            </a: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SolMan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E61CB67-832F-41DE-827A-04B579F6EAAF}"/>
              </a:ext>
            </a:extLst>
          </p:cNvPr>
          <p:cNvSpPr/>
          <p:nvPr/>
        </p:nvSpPr>
        <p:spPr bwMode="gray">
          <a:xfrm>
            <a:off x="6131301" y="5302102"/>
            <a:ext cx="4141412" cy="2368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Label/Marking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05AF8EBC-E117-4D39-B87F-774E6E899C22}"/>
              </a:ext>
            </a:extLst>
          </p:cNvPr>
          <p:cNvSpPr/>
          <p:nvPr/>
        </p:nvSpPr>
        <p:spPr bwMode="gray">
          <a:xfrm>
            <a:off x="8061095" y="5352093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Bartender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D3520A8-FBFC-4650-A712-8908BB429C8D}"/>
              </a:ext>
            </a:extLst>
          </p:cNvPr>
          <p:cNvSpPr/>
          <p:nvPr/>
        </p:nvSpPr>
        <p:spPr bwMode="gray">
          <a:xfrm>
            <a:off x="6944529" y="535526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Loftware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84685CCA-DE67-462E-AE93-D82E7C2F985E}"/>
              </a:ext>
            </a:extLst>
          </p:cNvPr>
          <p:cNvSpPr/>
          <p:nvPr/>
        </p:nvSpPr>
        <p:spPr bwMode="gray">
          <a:xfrm>
            <a:off x="9177662" y="535061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D0594A0-0EFD-4FBE-A9A7-BC0BE450D3CA}"/>
              </a:ext>
            </a:extLst>
          </p:cNvPr>
          <p:cNvSpPr/>
          <p:nvPr/>
        </p:nvSpPr>
        <p:spPr bwMode="gray">
          <a:xfrm>
            <a:off x="9891500" y="6162942"/>
            <a:ext cx="2228765" cy="2931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MDG</a:t>
            </a: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1F6C7301-6800-4393-B9A9-F7B3727E1958}"/>
              </a:ext>
            </a:extLst>
          </p:cNvPr>
          <p:cNvSpPr/>
          <p:nvPr/>
        </p:nvSpPr>
        <p:spPr bwMode="gray">
          <a:xfrm>
            <a:off x="10306168" y="6245844"/>
            <a:ext cx="755331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PDH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36A97E52-5E5F-4309-AC71-3EFB7EBA244B}"/>
              </a:ext>
            </a:extLst>
          </p:cNvPr>
          <p:cNvSpPr/>
          <p:nvPr/>
        </p:nvSpPr>
        <p:spPr bwMode="gray">
          <a:xfrm>
            <a:off x="11164960" y="6246561"/>
            <a:ext cx="755331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TPH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EA5910C-AB19-48B8-829D-A2FA029B1BF6}"/>
              </a:ext>
            </a:extLst>
          </p:cNvPr>
          <p:cNvSpPr/>
          <p:nvPr/>
        </p:nvSpPr>
        <p:spPr bwMode="gray">
          <a:xfrm>
            <a:off x="10304083" y="5309237"/>
            <a:ext cx="1816181" cy="23684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Job </a:t>
            </a:r>
            <a:r>
              <a:rPr kumimoji="0" lang="en-US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Schdlng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2C519282-0BD4-4833-8922-CA18F6AD3F4A}"/>
              </a:ext>
            </a:extLst>
          </p:cNvPr>
          <p:cNvSpPr/>
          <p:nvPr/>
        </p:nvSpPr>
        <p:spPr bwMode="gray">
          <a:xfrm>
            <a:off x="11038201" y="536240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Control-M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B9EBC0C-4EC4-4098-BDC0-30B316085E6B}"/>
              </a:ext>
            </a:extLst>
          </p:cNvPr>
          <p:cNvSpPr/>
          <p:nvPr/>
        </p:nvSpPr>
        <p:spPr bwMode="gray">
          <a:xfrm>
            <a:off x="179022" y="5035795"/>
            <a:ext cx="8446823" cy="25370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Middleware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A37FC78C-C476-43AB-AB99-FF9CBE387821}"/>
              </a:ext>
            </a:extLst>
          </p:cNvPr>
          <p:cNvSpPr/>
          <p:nvPr/>
        </p:nvSpPr>
        <p:spPr bwMode="gray">
          <a:xfrm>
            <a:off x="8645090" y="5035795"/>
            <a:ext cx="3469329" cy="25370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6350" algn="ctr">
            <a:solidFill>
              <a:srgbClr val="203864">
                <a:alpha val="74902"/>
              </a:srgbClr>
            </a:solidFill>
            <a:prstDash val="solid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Monitoring</a:t>
            </a:r>
          </a:p>
        </p:txBody>
      </p: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0B758E21-7EA2-4BE9-8062-269DD0FE79F4}"/>
              </a:ext>
            </a:extLst>
          </p:cNvPr>
          <p:cNvSpPr/>
          <p:nvPr/>
        </p:nvSpPr>
        <p:spPr bwMode="gray">
          <a:xfrm>
            <a:off x="120965" y="438896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Salesforce</a:t>
            </a:r>
          </a:p>
        </p:txBody>
      </p:sp>
      <p:pic>
        <p:nvPicPr>
          <p:cNvPr id="252" name="Graphic 251" descr="Cloud">
            <a:extLst>
              <a:ext uri="{FF2B5EF4-FFF2-40B4-BE49-F238E27FC236}">
                <a16:creationId xmlns:a16="http://schemas.microsoft.com/office/drawing/2014/main" id="{00274A74-B5CB-4204-84AB-1E5FC781B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042" y="4384604"/>
            <a:ext cx="140380" cy="140380"/>
          </a:xfrm>
          <a:prstGeom prst="rect">
            <a:avLst/>
          </a:prstGeom>
        </p:spPr>
      </p:pic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F28F81AB-B2FF-4C3D-835A-A7B5D36DFD99}"/>
              </a:ext>
            </a:extLst>
          </p:cNvPr>
          <p:cNvSpPr/>
          <p:nvPr/>
        </p:nvSpPr>
        <p:spPr bwMode="gray">
          <a:xfrm>
            <a:off x="118567" y="456374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EBS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3FB665C-2828-4295-9651-F1E91BF60655}"/>
              </a:ext>
            </a:extLst>
          </p:cNvPr>
          <p:cNvGrpSpPr/>
          <p:nvPr/>
        </p:nvGrpSpPr>
        <p:grpSpPr>
          <a:xfrm>
            <a:off x="5280596" y="6555845"/>
            <a:ext cx="1057887" cy="215444"/>
            <a:chOff x="6001828" y="6618592"/>
            <a:chExt cx="1057887" cy="215444"/>
          </a:xfrm>
        </p:grpSpPr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B01CE23B-21E0-4D0C-B76F-09EE814391D7}"/>
                </a:ext>
              </a:extLst>
            </p:cNvPr>
            <p:cNvSpPr/>
            <p:nvPr/>
          </p:nvSpPr>
          <p:spPr bwMode="gray">
            <a:xfrm>
              <a:off x="6001828" y="6639953"/>
              <a:ext cx="101761" cy="1530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797" b="0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F93F43C-5525-4D99-BA81-B71584FA4680}"/>
                </a:ext>
              </a:extLst>
            </p:cNvPr>
            <p:cNvSpPr txBox="1"/>
            <p:nvPr/>
          </p:nvSpPr>
          <p:spPr>
            <a:xfrm>
              <a:off x="6052708" y="6618592"/>
              <a:ext cx="100700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Sunset Candidate</a:t>
              </a:r>
            </a:p>
          </p:txBody>
        </p:sp>
      </p:grpSp>
      <p:sp>
        <p:nvSpPr>
          <p:cNvPr id="265" name="Rectangle: Rounded Corners 264">
            <a:extLst>
              <a:ext uri="{FF2B5EF4-FFF2-40B4-BE49-F238E27FC236}">
                <a16:creationId xmlns:a16="http://schemas.microsoft.com/office/drawing/2014/main" id="{EA25250C-0FD2-4F2F-8BB6-E74098BC8299}"/>
              </a:ext>
            </a:extLst>
          </p:cNvPr>
          <p:cNvSpPr/>
          <p:nvPr/>
        </p:nvSpPr>
        <p:spPr bwMode="gray">
          <a:xfrm>
            <a:off x="1393407" y="439403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554EAB31-9B54-4610-AB46-C39096E47E78}"/>
              </a:ext>
            </a:extLst>
          </p:cNvPr>
          <p:cNvSpPr/>
          <p:nvPr/>
        </p:nvSpPr>
        <p:spPr bwMode="gray">
          <a:xfrm>
            <a:off x="1394521" y="456128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C4S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E1EE3D4-19FC-4F59-A098-6BD2A4F4C0CD}"/>
              </a:ext>
            </a:extLst>
          </p:cNvPr>
          <p:cNvGrpSpPr/>
          <p:nvPr/>
        </p:nvGrpSpPr>
        <p:grpSpPr>
          <a:xfrm>
            <a:off x="3392044" y="1075474"/>
            <a:ext cx="1060765" cy="130518"/>
            <a:chOff x="792537" y="6611132"/>
            <a:chExt cx="1060765" cy="130518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097DD210-D9E5-480C-81FC-E19442A63047}"/>
                </a:ext>
              </a:extLst>
            </p:cNvPr>
            <p:cNvSpPr/>
            <p:nvPr/>
          </p:nvSpPr>
          <p:spPr bwMode="gray">
            <a:xfrm>
              <a:off x="792537" y="6611132"/>
              <a:ext cx="1060765" cy="13051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algn="ctr">
              <a:solidFill>
                <a:srgbClr val="203864">
                  <a:alpha val="49000"/>
                </a:srgbClr>
              </a:solidFill>
              <a:prstDash val="sysDash"/>
              <a:miter lim="800000"/>
              <a:headEnd/>
              <a:tailEnd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>
                  <a:ln>
                    <a:noFill/>
                  </a:ln>
                  <a:solidFill>
                    <a:srgbClr val="003865"/>
                  </a:solidFill>
                  <a:effectLst/>
                  <a:uLnTx/>
                  <a:uFillTx/>
                  <a:latin typeface="Arial" panose="020B0604020202020204"/>
                  <a:ea typeface="Arial Unicode MS" pitchFamily="34" charset="-128"/>
                  <a:cs typeface="Arial Unicode MS" pitchFamily="34" charset="-128"/>
                </a:rPr>
                <a:t>SOA (Fusion)</a:t>
              </a:r>
            </a:p>
          </p:txBody>
        </p:sp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391EA638-5799-496E-A46A-9F1C379EE1F2}"/>
                </a:ext>
              </a:extLst>
            </p:cNvPr>
            <p:cNvSpPr/>
            <p:nvPr/>
          </p:nvSpPr>
          <p:spPr bwMode="gray">
            <a:xfrm>
              <a:off x="845334" y="6633296"/>
              <a:ext cx="58341" cy="87764"/>
            </a:xfrm>
            <a:prstGeom prst="roundRect">
              <a:avLst/>
            </a:prstGeom>
            <a:solidFill>
              <a:schemeClr val="accent2">
                <a:alpha val="75000"/>
              </a:schemeClr>
            </a:solidFill>
            <a:ln w="1389" cap="flat">
              <a:noFill/>
              <a:prstDash val="solid"/>
              <a:miter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C98D5DA-E98D-46F1-9F2B-F1E9FEF96410}"/>
              </a:ext>
            </a:extLst>
          </p:cNvPr>
          <p:cNvSpPr/>
          <p:nvPr/>
        </p:nvSpPr>
        <p:spPr bwMode="gray">
          <a:xfrm>
            <a:off x="2592977" y="795269"/>
            <a:ext cx="2574450" cy="706949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Order Management</a:t>
            </a:r>
          </a:p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E93B9921-A554-4D3D-B592-7175165F748F}"/>
              </a:ext>
            </a:extLst>
          </p:cNvPr>
          <p:cNvSpPr/>
          <p:nvPr/>
        </p:nvSpPr>
        <p:spPr bwMode="gray">
          <a:xfrm>
            <a:off x="2663508" y="97110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9A6CE79B-955A-4F02-8949-1AE5C3290BF5}"/>
              </a:ext>
            </a:extLst>
          </p:cNvPr>
          <p:cNvSpPr/>
          <p:nvPr/>
        </p:nvSpPr>
        <p:spPr bwMode="gray">
          <a:xfrm>
            <a:off x="2663508" y="132288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MFGPro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3" name="Rectangle: Rounded Corners 282">
            <a:extLst>
              <a:ext uri="{FF2B5EF4-FFF2-40B4-BE49-F238E27FC236}">
                <a16:creationId xmlns:a16="http://schemas.microsoft.com/office/drawing/2014/main" id="{3F7C2557-37E2-4B63-925E-648799146C99}"/>
              </a:ext>
            </a:extLst>
          </p:cNvPr>
          <p:cNvSpPr/>
          <p:nvPr/>
        </p:nvSpPr>
        <p:spPr bwMode="gray">
          <a:xfrm>
            <a:off x="2665282" y="114538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EBS</a:t>
            </a:r>
          </a:p>
        </p:txBody>
      </p:sp>
      <p:sp>
        <p:nvSpPr>
          <p:cNvPr id="286" name="Rectangle: Rounded Corners 285">
            <a:extLst>
              <a:ext uri="{FF2B5EF4-FFF2-40B4-BE49-F238E27FC236}">
                <a16:creationId xmlns:a16="http://schemas.microsoft.com/office/drawing/2014/main" id="{96852EE3-16AA-48C7-8CBC-82440B6F2E52}"/>
              </a:ext>
            </a:extLst>
          </p:cNvPr>
          <p:cNvSpPr/>
          <p:nvPr/>
        </p:nvSpPr>
        <p:spPr bwMode="gray">
          <a:xfrm>
            <a:off x="4038768" y="1148433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Vista</a:t>
            </a:r>
          </a:p>
        </p:txBody>
      </p: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6A59281A-11DC-4E54-B84A-C40AA219483D}"/>
              </a:ext>
            </a:extLst>
          </p:cNvPr>
          <p:cNvSpPr/>
          <p:nvPr/>
        </p:nvSpPr>
        <p:spPr bwMode="gray">
          <a:xfrm>
            <a:off x="4035963" y="97739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Global Vista</a:t>
            </a: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E3AF54E3-28A1-45F9-BF64-4410FF5A1413}"/>
              </a:ext>
            </a:extLst>
          </p:cNvPr>
          <p:cNvSpPr/>
          <p:nvPr/>
        </p:nvSpPr>
        <p:spPr bwMode="gray">
          <a:xfrm>
            <a:off x="2592976" y="1524218"/>
            <a:ext cx="2574449" cy="359709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Digital Asset</a:t>
            </a:r>
          </a:p>
        </p:txBody>
      </p: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E8CA3809-5658-46EA-8B99-DC3FFB4A6E49}"/>
              </a:ext>
            </a:extLst>
          </p:cNvPr>
          <p:cNvSpPr/>
          <p:nvPr/>
        </p:nvSpPr>
        <p:spPr bwMode="gray">
          <a:xfrm>
            <a:off x="2711543" y="171027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Thingworx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74E7AFF0-56F8-48C9-9255-C76E3521610D}"/>
              </a:ext>
            </a:extLst>
          </p:cNvPr>
          <p:cNvSpPr/>
          <p:nvPr/>
        </p:nvSpPr>
        <p:spPr bwMode="gray">
          <a:xfrm>
            <a:off x="4034061" y="170715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Webcenter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FD1A6988-8395-4AF1-AF98-846FB7C7EC8F}"/>
              </a:ext>
            </a:extLst>
          </p:cNvPr>
          <p:cNvSpPr/>
          <p:nvPr/>
        </p:nvSpPr>
        <p:spPr bwMode="gray">
          <a:xfrm>
            <a:off x="2591605" y="1897461"/>
            <a:ext cx="2575821" cy="1021782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Environmental, Health, &amp; Safety</a:t>
            </a:r>
          </a:p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3FE262A6-66D7-4A6D-B5F1-A7383EA37C10}"/>
              </a:ext>
            </a:extLst>
          </p:cNvPr>
          <p:cNvSpPr/>
          <p:nvPr/>
        </p:nvSpPr>
        <p:spPr bwMode="gray">
          <a:xfrm>
            <a:off x="2647240" y="2084563"/>
            <a:ext cx="2493810" cy="539224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Incident </a:t>
            </a:r>
            <a:r>
              <a:rPr kumimoji="0" lang="en-US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Mngmt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A16A54CE-D9F6-48E3-8C69-DB4A3087D37A}"/>
              </a:ext>
            </a:extLst>
          </p:cNvPr>
          <p:cNvSpPr/>
          <p:nvPr/>
        </p:nvSpPr>
        <p:spPr bwMode="gray">
          <a:xfrm>
            <a:off x="2665448" y="2267840"/>
            <a:ext cx="821384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MESH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9F03F8F6-9A8C-4B5F-880B-A36E9D6D6F08}"/>
              </a:ext>
            </a:extLst>
          </p:cNvPr>
          <p:cNvSpPr/>
          <p:nvPr/>
        </p:nvSpPr>
        <p:spPr bwMode="gray">
          <a:xfrm>
            <a:off x="2647240" y="2660075"/>
            <a:ext cx="2493810" cy="221269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Prod. Comp.</a:t>
            </a:r>
          </a:p>
        </p:txBody>
      </p:sp>
      <p:sp>
        <p:nvSpPr>
          <p:cNvPr id="316" name="Rectangle: Rounded Corners 315">
            <a:extLst>
              <a:ext uri="{FF2B5EF4-FFF2-40B4-BE49-F238E27FC236}">
                <a16:creationId xmlns:a16="http://schemas.microsoft.com/office/drawing/2014/main" id="{46F85E7D-0B98-40D8-ABE2-860089495620}"/>
              </a:ext>
            </a:extLst>
          </p:cNvPr>
          <p:cNvSpPr/>
          <p:nvPr/>
        </p:nvSpPr>
        <p:spPr bwMode="gray">
          <a:xfrm>
            <a:off x="2671195" y="2433914"/>
            <a:ext cx="821384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EH&amp;S</a:t>
            </a:r>
          </a:p>
        </p:txBody>
      </p: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53757D06-BF8F-45C4-9680-7C5A3D42BF08}"/>
              </a:ext>
            </a:extLst>
          </p:cNvPr>
          <p:cNvSpPr/>
          <p:nvPr/>
        </p:nvSpPr>
        <p:spPr bwMode="gray">
          <a:xfrm>
            <a:off x="3410401" y="2705766"/>
            <a:ext cx="1134893" cy="129192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 Prod. Comp.</a:t>
            </a:r>
          </a:p>
        </p:txBody>
      </p:sp>
      <p:sp>
        <p:nvSpPr>
          <p:cNvPr id="320" name="Rectangle: Rounded Corners 319">
            <a:extLst>
              <a:ext uri="{FF2B5EF4-FFF2-40B4-BE49-F238E27FC236}">
                <a16:creationId xmlns:a16="http://schemas.microsoft.com/office/drawing/2014/main" id="{F94B66BD-29E4-430F-90D6-4C3631225337}"/>
              </a:ext>
            </a:extLst>
          </p:cNvPr>
          <p:cNvSpPr/>
          <p:nvPr/>
        </p:nvSpPr>
        <p:spPr bwMode="gray">
          <a:xfrm>
            <a:off x="3513670" y="2267840"/>
            <a:ext cx="821384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     SAP Portal</a:t>
            </a: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93BD4CA5-7AA0-432B-88DC-05326E12F935}"/>
              </a:ext>
            </a:extLst>
          </p:cNvPr>
          <p:cNvSpPr/>
          <p:nvPr/>
        </p:nvSpPr>
        <p:spPr bwMode="gray">
          <a:xfrm>
            <a:off x="3517909" y="2438931"/>
            <a:ext cx="821384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BW </a:t>
            </a:r>
          </a:p>
        </p:txBody>
      </p:sp>
      <p:sp>
        <p:nvSpPr>
          <p:cNvPr id="324" name="Rectangle: Rounded Corners 323">
            <a:extLst>
              <a:ext uri="{FF2B5EF4-FFF2-40B4-BE49-F238E27FC236}">
                <a16:creationId xmlns:a16="http://schemas.microsoft.com/office/drawing/2014/main" id="{FDBCD198-D640-46BB-9BD4-7E5B80013129}"/>
              </a:ext>
            </a:extLst>
          </p:cNvPr>
          <p:cNvSpPr/>
          <p:nvPr/>
        </p:nvSpPr>
        <p:spPr bwMode="gray">
          <a:xfrm>
            <a:off x="4364214" y="2262116"/>
            <a:ext cx="710091" cy="136242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Power BI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B6058880-666D-4C74-B2EB-091346A476B1}"/>
              </a:ext>
            </a:extLst>
          </p:cNvPr>
          <p:cNvSpPr/>
          <p:nvPr/>
        </p:nvSpPr>
        <p:spPr bwMode="gray">
          <a:xfrm>
            <a:off x="2590229" y="2940051"/>
            <a:ext cx="2577197" cy="1261325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Analytics</a:t>
            </a:r>
          </a:p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30" name="Rectangle: Rounded Corners 329">
            <a:extLst>
              <a:ext uri="{FF2B5EF4-FFF2-40B4-BE49-F238E27FC236}">
                <a16:creationId xmlns:a16="http://schemas.microsoft.com/office/drawing/2014/main" id="{841EA5A4-8700-4C73-8D2A-721F00504887}"/>
              </a:ext>
            </a:extLst>
          </p:cNvPr>
          <p:cNvSpPr/>
          <p:nvPr/>
        </p:nvSpPr>
        <p:spPr bwMode="gray">
          <a:xfrm>
            <a:off x="2680505" y="312392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OBIEE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753EA8B-F873-4BFC-B349-6F531D574ADB}"/>
              </a:ext>
            </a:extLst>
          </p:cNvPr>
          <p:cNvSpPr/>
          <p:nvPr/>
        </p:nvSpPr>
        <p:spPr bwMode="gray">
          <a:xfrm>
            <a:off x="2653323" y="3981176"/>
            <a:ext cx="2488707" cy="190934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Self Serv</a:t>
            </a:r>
          </a:p>
        </p:txBody>
      </p:sp>
      <p:sp>
        <p:nvSpPr>
          <p:cNvPr id="338" name="Rectangle: Rounded Corners 337">
            <a:extLst>
              <a:ext uri="{FF2B5EF4-FFF2-40B4-BE49-F238E27FC236}">
                <a16:creationId xmlns:a16="http://schemas.microsoft.com/office/drawing/2014/main" id="{9CA9F898-31CC-4879-B380-34C9CB200733}"/>
              </a:ext>
            </a:extLst>
          </p:cNvPr>
          <p:cNvSpPr/>
          <p:nvPr/>
        </p:nvSpPr>
        <p:spPr bwMode="gray">
          <a:xfrm>
            <a:off x="3269777" y="4016608"/>
            <a:ext cx="895627" cy="129192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Power BI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58F1933A-7A52-487C-BD6D-1CF826CAE434}"/>
              </a:ext>
            </a:extLst>
          </p:cNvPr>
          <p:cNvSpPr/>
          <p:nvPr/>
        </p:nvSpPr>
        <p:spPr bwMode="gray">
          <a:xfrm>
            <a:off x="2646894" y="3786896"/>
            <a:ext cx="2495136" cy="171896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Visualztn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FC97A222-D7C5-46FC-A6F8-742EC2C19BE3}"/>
              </a:ext>
            </a:extLst>
          </p:cNvPr>
          <p:cNvGrpSpPr/>
          <p:nvPr/>
        </p:nvGrpSpPr>
        <p:grpSpPr>
          <a:xfrm>
            <a:off x="3264317" y="3812123"/>
            <a:ext cx="1809988" cy="130319"/>
            <a:chOff x="3510893" y="4335881"/>
            <a:chExt cx="1809988" cy="130319"/>
          </a:xfrm>
        </p:grpSpPr>
        <p:sp>
          <p:nvSpPr>
            <p:cNvPr id="341" name="Rectangle: Rounded Corners 340">
              <a:extLst>
                <a:ext uri="{FF2B5EF4-FFF2-40B4-BE49-F238E27FC236}">
                  <a16:creationId xmlns:a16="http://schemas.microsoft.com/office/drawing/2014/main" id="{C707E043-144A-4B89-AA28-6C19ED57F16A}"/>
                </a:ext>
              </a:extLst>
            </p:cNvPr>
            <p:cNvSpPr/>
            <p:nvPr/>
          </p:nvSpPr>
          <p:spPr bwMode="gray">
            <a:xfrm>
              <a:off x="3510893" y="4337008"/>
              <a:ext cx="890814" cy="129192"/>
            </a:xfrm>
            <a:prstGeom prst="roundRect">
              <a:avLst/>
            </a:prstGeom>
            <a:solidFill>
              <a:schemeClr val="bg1"/>
            </a:solidFill>
            <a:ln w="12700" algn="ctr">
              <a:solidFill>
                <a:srgbClr val="203864">
                  <a:alpha val="49000"/>
                </a:srgbClr>
              </a:solidFill>
              <a:prstDash val="sysDash"/>
              <a:miter lim="800000"/>
              <a:headEnd/>
              <a:tailEnd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>
                  <a:ln>
                    <a:noFill/>
                  </a:ln>
                  <a:solidFill>
                    <a:srgbClr val="003865"/>
                  </a:solidFill>
                  <a:effectLst/>
                  <a:uLnTx/>
                  <a:uFillTx/>
                  <a:latin typeface="Arial" panose="020B0604020202020204"/>
                  <a:ea typeface="Arial Unicode MS" pitchFamily="34" charset="-128"/>
                  <a:cs typeface="Arial Unicode MS" pitchFamily="34" charset="-128"/>
                </a:rPr>
                <a:t>Power BI</a:t>
              </a:r>
            </a:p>
          </p:txBody>
        </p:sp>
        <p:sp>
          <p:nvSpPr>
            <p:cNvPr id="343" name="Rectangle: Rounded Corners 342">
              <a:extLst>
                <a:ext uri="{FF2B5EF4-FFF2-40B4-BE49-F238E27FC236}">
                  <a16:creationId xmlns:a16="http://schemas.microsoft.com/office/drawing/2014/main" id="{183EC0F8-8D9C-4265-A18C-824ABF81A539}"/>
                </a:ext>
              </a:extLst>
            </p:cNvPr>
            <p:cNvSpPr/>
            <p:nvPr/>
          </p:nvSpPr>
          <p:spPr bwMode="gray">
            <a:xfrm>
              <a:off x="4430067" y="4335881"/>
              <a:ext cx="890814" cy="129192"/>
            </a:xfrm>
            <a:prstGeom prst="roundRect">
              <a:avLst/>
            </a:prstGeom>
            <a:solidFill>
              <a:schemeClr val="bg1"/>
            </a:solidFill>
            <a:ln w="12700" algn="ctr">
              <a:solidFill>
                <a:srgbClr val="203864">
                  <a:alpha val="49000"/>
                </a:srgbClr>
              </a:solidFill>
              <a:prstDash val="sysDash"/>
              <a:miter lim="800000"/>
              <a:headEnd/>
              <a:tailEnd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err="1">
                  <a:ln>
                    <a:noFill/>
                  </a:ln>
                  <a:solidFill>
                    <a:srgbClr val="003865"/>
                  </a:solidFill>
                  <a:effectLst/>
                  <a:uLnTx/>
                  <a:uFillTx/>
                  <a:latin typeface="Arial" panose="020B0604020202020204"/>
                  <a:ea typeface="Arial Unicode MS" pitchFamily="34" charset="-128"/>
                  <a:cs typeface="Arial Unicode MS" pitchFamily="34" charset="-128"/>
                </a:rPr>
                <a:t>Qlikview</a:t>
              </a:r>
              <a:endPara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D541E6E7-B062-42FF-AB28-4D5EB90183D9}"/>
              </a:ext>
            </a:extLst>
          </p:cNvPr>
          <p:cNvSpPr/>
          <p:nvPr/>
        </p:nvSpPr>
        <p:spPr bwMode="gray">
          <a:xfrm>
            <a:off x="2675918" y="3281745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CERP</a:t>
            </a:r>
          </a:p>
        </p:txBody>
      </p:sp>
      <p:sp>
        <p:nvSpPr>
          <p:cNvPr id="348" name="Rectangle: Rounded Corners 347">
            <a:extLst>
              <a:ext uri="{FF2B5EF4-FFF2-40B4-BE49-F238E27FC236}">
                <a16:creationId xmlns:a16="http://schemas.microsoft.com/office/drawing/2014/main" id="{E7078B2B-2435-4DFA-AE64-91DE333000F4}"/>
              </a:ext>
            </a:extLst>
          </p:cNvPr>
          <p:cNvSpPr/>
          <p:nvPr/>
        </p:nvSpPr>
        <p:spPr bwMode="gray">
          <a:xfrm>
            <a:off x="2678630" y="3438508"/>
            <a:ext cx="1053330" cy="143976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BDD</a:t>
            </a:r>
          </a:p>
        </p:txBody>
      </p:sp>
      <p:sp>
        <p:nvSpPr>
          <p:cNvPr id="350" name="Rectangle: Rounded Corners 349">
            <a:extLst>
              <a:ext uri="{FF2B5EF4-FFF2-40B4-BE49-F238E27FC236}">
                <a16:creationId xmlns:a16="http://schemas.microsoft.com/office/drawing/2014/main" id="{A076500C-B100-4B8D-967F-C676C2037075}"/>
              </a:ext>
            </a:extLst>
          </p:cNvPr>
          <p:cNvSpPr/>
          <p:nvPr/>
        </p:nvSpPr>
        <p:spPr bwMode="gray">
          <a:xfrm>
            <a:off x="4013540" y="327796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RT-ODS</a:t>
            </a:r>
          </a:p>
        </p:txBody>
      </p:sp>
      <p:sp>
        <p:nvSpPr>
          <p:cNvPr id="352" name="Rectangle: Rounded Corners 351">
            <a:extLst>
              <a:ext uri="{FF2B5EF4-FFF2-40B4-BE49-F238E27FC236}">
                <a16:creationId xmlns:a16="http://schemas.microsoft.com/office/drawing/2014/main" id="{5EEC7C85-BA4A-4061-A5BB-FD4871C15A0F}"/>
              </a:ext>
            </a:extLst>
          </p:cNvPr>
          <p:cNvSpPr/>
          <p:nvPr/>
        </p:nvSpPr>
        <p:spPr bwMode="gray">
          <a:xfrm>
            <a:off x="4004290" y="312392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BW</a:t>
            </a:r>
          </a:p>
        </p:txBody>
      </p:sp>
      <p:sp>
        <p:nvSpPr>
          <p:cNvPr id="354" name="Rectangle: Rounded Corners 353">
            <a:extLst>
              <a:ext uri="{FF2B5EF4-FFF2-40B4-BE49-F238E27FC236}">
                <a16:creationId xmlns:a16="http://schemas.microsoft.com/office/drawing/2014/main" id="{539279D4-8FE6-4215-9F2B-136ADA309555}"/>
              </a:ext>
            </a:extLst>
          </p:cNvPr>
          <p:cNvSpPr/>
          <p:nvPr/>
        </p:nvSpPr>
        <p:spPr bwMode="gray">
          <a:xfrm>
            <a:off x="4014911" y="343850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BAW</a:t>
            </a:r>
          </a:p>
        </p:txBody>
      </p:sp>
      <p:sp>
        <p:nvSpPr>
          <p:cNvPr id="356" name="Rectangle: Rounded Corners 355">
            <a:extLst>
              <a:ext uri="{FF2B5EF4-FFF2-40B4-BE49-F238E27FC236}">
                <a16:creationId xmlns:a16="http://schemas.microsoft.com/office/drawing/2014/main" id="{0CF8E050-6455-415B-889D-DE11A84F98FE}"/>
              </a:ext>
            </a:extLst>
          </p:cNvPr>
          <p:cNvSpPr/>
          <p:nvPr/>
        </p:nvSpPr>
        <p:spPr bwMode="gray">
          <a:xfrm>
            <a:off x="2678630" y="3600615"/>
            <a:ext cx="1053330" cy="133024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HANA</a:t>
            </a:r>
          </a:p>
        </p:txBody>
      </p: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19065A1B-1B8D-490F-AEED-3AC5807F84BA}"/>
              </a:ext>
            </a:extLst>
          </p:cNvPr>
          <p:cNvGrpSpPr/>
          <p:nvPr/>
        </p:nvGrpSpPr>
        <p:grpSpPr>
          <a:xfrm>
            <a:off x="3392044" y="4491571"/>
            <a:ext cx="1060765" cy="130518"/>
            <a:chOff x="792537" y="6611132"/>
            <a:chExt cx="1060765" cy="130518"/>
          </a:xfrm>
        </p:grpSpPr>
        <p:sp>
          <p:nvSpPr>
            <p:cNvPr id="360" name="Rectangle: Rounded Corners 359">
              <a:extLst>
                <a:ext uri="{FF2B5EF4-FFF2-40B4-BE49-F238E27FC236}">
                  <a16:creationId xmlns:a16="http://schemas.microsoft.com/office/drawing/2014/main" id="{437FD9E1-757D-41C7-8C9F-8E8619807443}"/>
                </a:ext>
              </a:extLst>
            </p:cNvPr>
            <p:cNvSpPr/>
            <p:nvPr/>
          </p:nvSpPr>
          <p:spPr bwMode="gray">
            <a:xfrm>
              <a:off x="792537" y="6611132"/>
              <a:ext cx="1060765" cy="13051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algn="ctr">
              <a:solidFill>
                <a:srgbClr val="203864">
                  <a:alpha val="49000"/>
                </a:srgbClr>
              </a:solidFill>
              <a:prstDash val="sysDash"/>
              <a:miter lim="800000"/>
              <a:headEnd/>
              <a:tailEnd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>
                  <a:ln>
                    <a:noFill/>
                  </a:ln>
                  <a:solidFill>
                    <a:srgbClr val="003865"/>
                  </a:solidFill>
                  <a:effectLst/>
                  <a:uLnTx/>
                  <a:uFillTx/>
                  <a:latin typeface="Arial" panose="020B0604020202020204"/>
                  <a:ea typeface="Arial Unicode MS" pitchFamily="34" charset="-128"/>
                  <a:cs typeface="Arial Unicode MS" pitchFamily="34" charset="-128"/>
                </a:rPr>
                <a:t>SOA (Fusion)</a:t>
              </a:r>
            </a:p>
          </p:txBody>
        </p:sp>
        <p:sp>
          <p:nvSpPr>
            <p:cNvPr id="361" name="Rectangle: Rounded Corners 360">
              <a:extLst>
                <a:ext uri="{FF2B5EF4-FFF2-40B4-BE49-F238E27FC236}">
                  <a16:creationId xmlns:a16="http://schemas.microsoft.com/office/drawing/2014/main" id="{C8030CB4-1778-417E-BD20-6A74153E18A0}"/>
                </a:ext>
              </a:extLst>
            </p:cNvPr>
            <p:cNvSpPr/>
            <p:nvPr/>
          </p:nvSpPr>
          <p:spPr bwMode="gray">
            <a:xfrm>
              <a:off x="845334" y="6633296"/>
              <a:ext cx="58341" cy="87764"/>
            </a:xfrm>
            <a:prstGeom prst="roundRect">
              <a:avLst/>
            </a:prstGeom>
            <a:solidFill>
              <a:schemeClr val="accent2">
                <a:alpha val="75000"/>
              </a:schemeClr>
            </a:solidFill>
            <a:ln w="1389" cap="flat">
              <a:noFill/>
              <a:prstDash val="solid"/>
              <a:miter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362" name="Rectangle 361">
            <a:extLst>
              <a:ext uri="{FF2B5EF4-FFF2-40B4-BE49-F238E27FC236}">
                <a16:creationId xmlns:a16="http://schemas.microsoft.com/office/drawing/2014/main" id="{9E50D188-7AFF-44CE-8E1E-5CF38551DF00}"/>
              </a:ext>
            </a:extLst>
          </p:cNvPr>
          <p:cNvSpPr/>
          <p:nvPr/>
        </p:nvSpPr>
        <p:spPr bwMode="gray">
          <a:xfrm>
            <a:off x="2592977" y="4211366"/>
            <a:ext cx="2574450" cy="553354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Plant Maintenance</a:t>
            </a:r>
          </a:p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3" name="Rectangle: Rounded Corners 362">
            <a:extLst>
              <a:ext uri="{FF2B5EF4-FFF2-40B4-BE49-F238E27FC236}">
                <a16:creationId xmlns:a16="http://schemas.microsoft.com/office/drawing/2014/main" id="{B043E0BA-54F1-4D2F-8CB7-47ACED9F44C8}"/>
              </a:ext>
            </a:extLst>
          </p:cNvPr>
          <p:cNvSpPr/>
          <p:nvPr/>
        </p:nvSpPr>
        <p:spPr bwMode="gray">
          <a:xfrm>
            <a:off x="2713941" y="438214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Faciliworx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7" name="Rectangle: Rounded Corners 366">
            <a:extLst>
              <a:ext uri="{FF2B5EF4-FFF2-40B4-BE49-F238E27FC236}">
                <a16:creationId xmlns:a16="http://schemas.microsoft.com/office/drawing/2014/main" id="{B975ADC3-E021-4074-9180-E5645BFB0C1E}"/>
              </a:ext>
            </a:extLst>
          </p:cNvPr>
          <p:cNvSpPr/>
          <p:nvPr/>
        </p:nvSpPr>
        <p:spPr bwMode="gray">
          <a:xfrm>
            <a:off x="2711543" y="455691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EAM</a:t>
            </a:r>
          </a:p>
        </p:txBody>
      </p:sp>
      <p:sp>
        <p:nvSpPr>
          <p:cNvPr id="369" name="Rectangle: Rounded Corners 368">
            <a:extLst>
              <a:ext uri="{FF2B5EF4-FFF2-40B4-BE49-F238E27FC236}">
                <a16:creationId xmlns:a16="http://schemas.microsoft.com/office/drawing/2014/main" id="{B6B8A586-ED20-45E6-98B1-A8B9E2758EE9}"/>
              </a:ext>
            </a:extLst>
          </p:cNvPr>
          <p:cNvSpPr/>
          <p:nvPr/>
        </p:nvSpPr>
        <p:spPr bwMode="gray">
          <a:xfrm>
            <a:off x="4048027" y="438720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Maximo</a:t>
            </a:r>
          </a:p>
        </p:txBody>
      </p:sp>
      <p:sp>
        <p:nvSpPr>
          <p:cNvPr id="372" name="Rectangle: Rounded Corners 371">
            <a:extLst>
              <a:ext uri="{FF2B5EF4-FFF2-40B4-BE49-F238E27FC236}">
                <a16:creationId xmlns:a16="http://schemas.microsoft.com/office/drawing/2014/main" id="{BF4537E6-BECF-4BA8-BE7B-86B2CED7CB0E}"/>
              </a:ext>
            </a:extLst>
          </p:cNvPr>
          <p:cNvSpPr/>
          <p:nvPr/>
        </p:nvSpPr>
        <p:spPr bwMode="gray">
          <a:xfrm>
            <a:off x="4048027" y="454677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377" name="Rectangle: Rounded Corners 376">
            <a:extLst>
              <a:ext uri="{FF2B5EF4-FFF2-40B4-BE49-F238E27FC236}">
                <a16:creationId xmlns:a16="http://schemas.microsoft.com/office/drawing/2014/main" id="{98D08A63-E1E5-4C76-9EBB-0CBF24FE504E}"/>
              </a:ext>
            </a:extLst>
          </p:cNvPr>
          <p:cNvSpPr/>
          <p:nvPr/>
        </p:nvSpPr>
        <p:spPr bwMode="gray">
          <a:xfrm>
            <a:off x="896357" y="485413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378" name="Rectangle: Rounded Corners 377">
            <a:extLst>
              <a:ext uri="{FF2B5EF4-FFF2-40B4-BE49-F238E27FC236}">
                <a16:creationId xmlns:a16="http://schemas.microsoft.com/office/drawing/2014/main" id="{AA3307F3-729D-42C0-81A5-7B6C6F2680E8}"/>
              </a:ext>
            </a:extLst>
          </p:cNvPr>
          <p:cNvSpPr/>
          <p:nvPr/>
        </p:nvSpPr>
        <p:spPr bwMode="gray">
          <a:xfrm>
            <a:off x="3116940" y="485413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MFGPro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1" name="Rectangle: Rounded Corners 380">
            <a:extLst>
              <a:ext uri="{FF2B5EF4-FFF2-40B4-BE49-F238E27FC236}">
                <a16:creationId xmlns:a16="http://schemas.microsoft.com/office/drawing/2014/main" id="{996C7DF9-B12F-4AB0-81A1-4DC6E985A135}"/>
              </a:ext>
            </a:extLst>
          </p:cNvPr>
          <p:cNvSpPr/>
          <p:nvPr/>
        </p:nvSpPr>
        <p:spPr bwMode="gray">
          <a:xfrm>
            <a:off x="2036367" y="485413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EBS</a:t>
            </a:r>
          </a:p>
        </p:txBody>
      </p:sp>
      <p:sp>
        <p:nvSpPr>
          <p:cNvPr id="390" name="Rectangle: Rounded Corners 389">
            <a:extLst>
              <a:ext uri="{FF2B5EF4-FFF2-40B4-BE49-F238E27FC236}">
                <a16:creationId xmlns:a16="http://schemas.microsoft.com/office/drawing/2014/main" id="{30924099-0E56-45A8-B3DD-38A1AFD16F50}"/>
              </a:ext>
            </a:extLst>
          </p:cNvPr>
          <p:cNvSpPr/>
          <p:nvPr/>
        </p:nvSpPr>
        <p:spPr bwMode="gray">
          <a:xfrm>
            <a:off x="5338857" y="485413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Glovia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2" name="Rectangle: Rounded Corners 391">
            <a:extLst>
              <a:ext uri="{FF2B5EF4-FFF2-40B4-BE49-F238E27FC236}">
                <a16:creationId xmlns:a16="http://schemas.microsoft.com/office/drawing/2014/main" id="{4D859636-4AC6-4054-B9E8-3EDC15F495E8}"/>
              </a:ext>
            </a:extLst>
          </p:cNvPr>
          <p:cNvSpPr/>
          <p:nvPr/>
        </p:nvSpPr>
        <p:spPr bwMode="gray">
          <a:xfrm>
            <a:off x="7547012" y="485413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PRMS</a:t>
            </a:r>
          </a:p>
        </p:txBody>
      </p:sp>
      <p:sp>
        <p:nvSpPr>
          <p:cNvPr id="394" name="Rectangle: Rounded Corners 393">
            <a:extLst>
              <a:ext uri="{FF2B5EF4-FFF2-40B4-BE49-F238E27FC236}">
                <a16:creationId xmlns:a16="http://schemas.microsoft.com/office/drawing/2014/main" id="{2DFDF86A-4915-4D11-ABF3-9A944B39F353}"/>
              </a:ext>
            </a:extLst>
          </p:cNvPr>
          <p:cNvSpPr/>
          <p:nvPr/>
        </p:nvSpPr>
        <p:spPr bwMode="gray">
          <a:xfrm>
            <a:off x="6425735" y="485413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WorldLinx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6" name="Rectangle: Rounded Corners 395">
            <a:extLst>
              <a:ext uri="{FF2B5EF4-FFF2-40B4-BE49-F238E27FC236}">
                <a16:creationId xmlns:a16="http://schemas.microsoft.com/office/drawing/2014/main" id="{2C93C33D-3717-4B9A-A0DE-8A32E62797B2}"/>
              </a:ext>
            </a:extLst>
          </p:cNvPr>
          <p:cNvSpPr/>
          <p:nvPr/>
        </p:nvSpPr>
        <p:spPr bwMode="gray">
          <a:xfrm>
            <a:off x="8666793" y="485413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BAAN</a:t>
            </a:r>
          </a:p>
        </p:txBody>
      </p: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36DF3365-FDD7-4875-B8EB-198B0611366E}"/>
              </a:ext>
            </a:extLst>
          </p:cNvPr>
          <p:cNvSpPr/>
          <p:nvPr/>
        </p:nvSpPr>
        <p:spPr bwMode="gray">
          <a:xfrm>
            <a:off x="9759734" y="485413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BPCS</a:t>
            </a:r>
          </a:p>
        </p:txBody>
      </p:sp>
      <p:sp>
        <p:nvSpPr>
          <p:cNvPr id="403" name="Rectangle: Rounded Corners 402">
            <a:extLst>
              <a:ext uri="{FF2B5EF4-FFF2-40B4-BE49-F238E27FC236}">
                <a16:creationId xmlns:a16="http://schemas.microsoft.com/office/drawing/2014/main" id="{00216F77-AA23-40F0-8DC3-7AD614262949}"/>
              </a:ext>
            </a:extLst>
          </p:cNvPr>
          <p:cNvSpPr/>
          <p:nvPr/>
        </p:nvSpPr>
        <p:spPr bwMode="gray">
          <a:xfrm>
            <a:off x="6380379" y="112745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PLM</a:t>
            </a:r>
          </a:p>
        </p:txBody>
      </p:sp>
      <p:sp>
        <p:nvSpPr>
          <p:cNvPr id="404" name="Rectangle: Rounded Corners 403">
            <a:extLst>
              <a:ext uri="{FF2B5EF4-FFF2-40B4-BE49-F238E27FC236}">
                <a16:creationId xmlns:a16="http://schemas.microsoft.com/office/drawing/2014/main" id="{035F4B27-8E12-4DED-9174-E76E5372D0AE}"/>
              </a:ext>
            </a:extLst>
          </p:cNvPr>
          <p:cNvSpPr/>
          <p:nvPr/>
        </p:nvSpPr>
        <p:spPr bwMode="gray">
          <a:xfrm>
            <a:off x="5268811" y="111992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Enovia</a:t>
            </a:r>
          </a:p>
        </p:txBody>
      </p:sp>
      <p:sp>
        <p:nvSpPr>
          <p:cNvPr id="405" name="Rectangle: Rounded Corners 404">
            <a:extLst>
              <a:ext uri="{FF2B5EF4-FFF2-40B4-BE49-F238E27FC236}">
                <a16:creationId xmlns:a16="http://schemas.microsoft.com/office/drawing/2014/main" id="{63E24200-BD25-4A07-AF1B-0EBBBD1026FE}"/>
              </a:ext>
            </a:extLst>
          </p:cNvPr>
          <p:cNvSpPr/>
          <p:nvPr/>
        </p:nvSpPr>
        <p:spPr bwMode="gray">
          <a:xfrm>
            <a:off x="5268811" y="147169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Biovia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8" name="Rectangle: Rounded Corners 407">
            <a:extLst>
              <a:ext uri="{FF2B5EF4-FFF2-40B4-BE49-F238E27FC236}">
                <a16:creationId xmlns:a16="http://schemas.microsoft.com/office/drawing/2014/main" id="{5CAAA606-9722-4E38-8110-1E47A77F57CD}"/>
              </a:ext>
            </a:extLst>
          </p:cNvPr>
          <p:cNvSpPr/>
          <p:nvPr/>
        </p:nvSpPr>
        <p:spPr bwMode="gray">
          <a:xfrm>
            <a:off x="5270585" y="129419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CAPPE</a:t>
            </a:r>
          </a:p>
        </p:txBody>
      </p:sp>
      <p:sp>
        <p:nvSpPr>
          <p:cNvPr id="412" name="Rectangle: Rounded Corners 411">
            <a:extLst>
              <a:ext uri="{FF2B5EF4-FFF2-40B4-BE49-F238E27FC236}">
                <a16:creationId xmlns:a16="http://schemas.microsoft.com/office/drawing/2014/main" id="{7FDAFC2A-7FAA-4530-90AC-C436B7BF4101}"/>
              </a:ext>
            </a:extLst>
          </p:cNvPr>
          <p:cNvSpPr/>
          <p:nvPr/>
        </p:nvSpPr>
        <p:spPr bwMode="gray">
          <a:xfrm>
            <a:off x="6385850" y="129942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Winchill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6" name="Rectangle: Rounded Corners 415">
            <a:extLst>
              <a:ext uri="{FF2B5EF4-FFF2-40B4-BE49-F238E27FC236}">
                <a16:creationId xmlns:a16="http://schemas.microsoft.com/office/drawing/2014/main" id="{3A06A2EB-BE60-43BB-92AC-6E657E9F9692}"/>
              </a:ext>
            </a:extLst>
          </p:cNvPr>
          <p:cNvSpPr/>
          <p:nvPr/>
        </p:nvSpPr>
        <p:spPr bwMode="gray">
          <a:xfrm>
            <a:off x="5271103" y="2028133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</a:t>
            </a: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cFolders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0" name="Rectangle: Rounded Corners 419">
            <a:extLst>
              <a:ext uri="{FF2B5EF4-FFF2-40B4-BE49-F238E27FC236}">
                <a16:creationId xmlns:a16="http://schemas.microsoft.com/office/drawing/2014/main" id="{356EF52E-EEC9-4A51-8683-F604128A8BD0}"/>
              </a:ext>
            </a:extLst>
          </p:cNvPr>
          <p:cNvSpPr/>
          <p:nvPr/>
        </p:nvSpPr>
        <p:spPr bwMode="gray">
          <a:xfrm>
            <a:off x="6364510" y="187702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Tenrox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5" name="Rectangle: Rounded Corners 424">
            <a:extLst>
              <a:ext uri="{FF2B5EF4-FFF2-40B4-BE49-F238E27FC236}">
                <a16:creationId xmlns:a16="http://schemas.microsoft.com/office/drawing/2014/main" id="{CDFEFC82-3826-46C4-BC3B-2C0C596B5F17}"/>
              </a:ext>
            </a:extLst>
          </p:cNvPr>
          <p:cNvSpPr/>
          <p:nvPr/>
        </p:nvSpPr>
        <p:spPr bwMode="gray">
          <a:xfrm>
            <a:off x="5263631" y="187179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ProPM</a:t>
            </a: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 (Clarity)</a:t>
            </a:r>
          </a:p>
        </p:txBody>
      </p:sp>
      <p:sp>
        <p:nvSpPr>
          <p:cNvPr id="427" name="Rectangle: Rounded Corners 426">
            <a:extLst>
              <a:ext uri="{FF2B5EF4-FFF2-40B4-BE49-F238E27FC236}">
                <a16:creationId xmlns:a16="http://schemas.microsoft.com/office/drawing/2014/main" id="{2581B853-25CB-459E-9512-991980ED9991}"/>
              </a:ext>
            </a:extLst>
          </p:cNvPr>
          <p:cNvSpPr/>
          <p:nvPr/>
        </p:nvSpPr>
        <p:spPr bwMode="gray">
          <a:xfrm>
            <a:off x="6364510" y="202921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D11E08D0-A35C-4474-BCE1-52D32A3B46B3}"/>
              </a:ext>
            </a:extLst>
          </p:cNvPr>
          <p:cNvSpPr/>
          <p:nvPr/>
        </p:nvSpPr>
        <p:spPr bwMode="gray">
          <a:xfrm>
            <a:off x="5254914" y="2215043"/>
            <a:ext cx="2225084" cy="654772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Design</a:t>
            </a:r>
          </a:p>
        </p:txBody>
      </p:sp>
      <p:sp>
        <p:nvSpPr>
          <p:cNvPr id="437" name="Rectangle: Rounded Corners 436">
            <a:extLst>
              <a:ext uri="{FF2B5EF4-FFF2-40B4-BE49-F238E27FC236}">
                <a16:creationId xmlns:a16="http://schemas.microsoft.com/office/drawing/2014/main" id="{C08F4667-45CE-425F-9B0D-7D86ED824A3F}"/>
              </a:ext>
            </a:extLst>
          </p:cNvPr>
          <p:cNvSpPr/>
          <p:nvPr/>
        </p:nvSpPr>
        <p:spPr bwMode="gray">
          <a:xfrm>
            <a:off x="5274049" y="253570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CATIA</a:t>
            </a:r>
          </a:p>
        </p:txBody>
      </p:sp>
      <p:sp>
        <p:nvSpPr>
          <p:cNvPr id="439" name="Rectangle: Rounded Corners 438">
            <a:extLst>
              <a:ext uri="{FF2B5EF4-FFF2-40B4-BE49-F238E27FC236}">
                <a16:creationId xmlns:a16="http://schemas.microsoft.com/office/drawing/2014/main" id="{D80197A1-4D40-4892-B22A-F58283F6426C}"/>
              </a:ext>
            </a:extLst>
          </p:cNvPr>
          <p:cNvSpPr/>
          <p:nvPr/>
        </p:nvSpPr>
        <p:spPr bwMode="gray">
          <a:xfrm>
            <a:off x="6367456" y="238460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Draftsight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0" name="Rectangle: Rounded Corners 439">
            <a:extLst>
              <a:ext uri="{FF2B5EF4-FFF2-40B4-BE49-F238E27FC236}">
                <a16:creationId xmlns:a16="http://schemas.microsoft.com/office/drawing/2014/main" id="{ADA4B78E-956A-4FEC-B416-38CDA8E0D8BC}"/>
              </a:ext>
            </a:extLst>
          </p:cNvPr>
          <p:cNvSpPr/>
          <p:nvPr/>
        </p:nvSpPr>
        <p:spPr bwMode="gray">
          <a:xfrm>
            <a:off x="5266577" y="237936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AutoCAD</a:t>
            </a:r>
          </a:p>
        </p:txBody>
      </p:sp>
      <p:sp>
        <p:nvSpPr>
          <p:cNvPr id="442" name="Rectangle: Rounded Corners 441">
            <a:extLst>
              <a:ext uri="{FF2B5EF4-FFF2-40B4-BE49-F238E27FC236}">
                <a16:creationId xmlns:a16="http://schemas.microsoft.com/office/drawing/2014/main" id="{350CDFAE-5B1D-4209-9DD5-4F2F823B6F36}"/>
              </a:ext>
            </a:extLst>
          </p:cNvPr>
          <p:cNvSpPr/>
          <p:nvPr/>
        </p:nvSpPr>
        <p:spPr bwMode="gray">
          <a:xfrm>
            <a:off x="6367456" y="253678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Solidworks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4" name="Rectangle: Rounded Corners 443">
            <a:extLst>
              <a:ext uri="{FF2B5EF4-FFF2-40B4-BE49-F238E27FC236}">
                <a16:creationId xmlns:a16="http://schemas.microsoft.com/office/drawing/2014/main" id="{4B2D2D91-9D5A-413B-BB49-7D2C4822201E}"/>
              </a:ext>
            </a:extLst>
          </p:cNvPr>
          <p:cNvSpPr/>
          <p:nvPr/>
        </p:nvSpPr>
        <p:spPr bwMode="gray">
          <a:xfrm>
            <a:off x="6372958" y="269570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445" name="Rectangle: Rounded Corners 444">
            <a:extLst>
              <a:ext uri="{FF2B5EF4-FFF2-40B4-BE49-F238E27FC236}">
                <a16:creationId xmlns:a16="http://schemas.microsoft.com/office/drawing/2014/main" id="{F58FA791-A033-4710-83BE-CB285ADCC442}"/>
              </a:ext>
            </a:extLst>
          </p:cNvPr>
          <p:cNvSpPr/>
          <p:nvPr/>
        </p:nvSpPr>
        <p:spPr bwMode="gray">
          <a:xfrm>
            <a:off x="5272079" y="269047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Inventor</a:t>
            </a: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2A66C0B0-B90B-4080-8594-83EC13EB5DA4}"/>
              </a:ext>
            </a:extLst>
          </p:cNvPr>
          <p:cNvSpPr/>
          <p:nvPr/>
        </p:nvSpPr>
        <p:spPr bwMode="gray">
          <a:xfrm>
            <a:off x="5244858" y="2918872"/>
            <a:ext cx="2225084" cy="448863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ECAD</a:t>
            </a:r>
          </a:p>
        </p:txBody>
      </p:sp>
      <p:sp>
        <p:nvSpPr>
          <p:cNvPr id="448" name="Rectangle: Rounded Corners 447">
            <a:extLst>
              <a:ext uri="{FF2B5EF4-FFF2-40B4-BE49-F238E27FC236}">
                <a16:creationId xmlns:a16="http://schemas.microsoft.com/office/drawing/2014/main" id="{FD30FC97-817E-4CF3-A596-4AE840F35671}"/>
              </a:ext>
            </a:extLst>
          </p:cNvPr>
          <p:cNvSpPr/>
          <p:nvPr/>
        </p:nvSpPr>
        <p:spPr bwMode="gray">
          <a:xfrm>
            <a:off x="5268994" y="3220385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PADS</a:t>
            </a:r>
          </a:p>
        </p:txBody>
      </p:sp>
      <p:sp>
        <p:nvSpPr>
          <p:cNvPr id="449" name="Rectangle: Rounded Corners 448">
            <a:extLst>
              <a:ext uri="{FF2B5EF4-FFF2-40B4-BE49-F238E27FC236}">
                <a16:creationId xmlns:a16="http://schemas.microsoft.com/office/drawing/2014/main" id="{E314F1A9-B5F2-46A1-B031-99032A64E4D9}"/>
              </a:ext>
            </a:extLst>
          </p:cNvPr>
          <p:cNvSpPr/>
          <p:nvPr/>
        </p:nvSpPr>
        <p:spPr bwMode="gray">
          <a:xfrm>
            <a:off x="6362401" y="306928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Cadence</a:t>
            </a:r>
          </a:p>
        </p:txBody>
      </p:sp>
      <p:sp>
        <p:nvSpPr>
          <p:cNvPr id="450" name="Rectangle: Rounded Corners 449">
            <a:extLst>
              <a:ext uri="{FF2B5EF4-FFF2-40B4-BE49-F238E27FC236}">
                <a16:creationId xmlns:a16="http://schemas.microsoft.com/office/drawing/2014/main" id="{14C9327D-D73A-4B8D-834E-10E80E0246D3}"/>
              </a:ext>
            </a:extLst>
          </p:cNvPr>
          <p:cNvSpPr/>
          <p:nvPr/>
        </p:nvSpPr>
        <p:spPr bwMode="gray">
          <a:xfrm>
            <a:off x="5261522" y="306404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Altium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2A0A6E64-0935-4924-8BE0-4C87F65A0AB8}"/>
              </a:ext>
            </a:extLst>
          </p:cNvPr>
          <p:cNvSpPr/>
          <p:nvPr/>
        </p:nvSpPr>
        <p:spPr bwMode="gray">
          <a:xfrm>
            <a:off x="5253530" y="3394865"/>
            <a:ext cx="2223522" cy="181706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Simulation</a:t>
            </a: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D3DFBC75-E9ED-4370-80A4-4250ED17C080}"/>
              </a:ext>
            </a:extLst>
          </p:cNvPr>
          <p:cNvSpPr/>
          <p:nvPr/>
        </p:nvSpPr>
        <p:spPr bwMode="gray">
          <a:xfrm>
            <a:off x="6067188" y="342471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Ansys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210131F9-337E-4C4F-96E7-ED5C41CE8051}"/>
              </a:ext>
            </a:extLst>
          </p:cNvPr>
          <p:cNvSpPr/>
          <p:nvPr/>
        </p:nvSpPr>
        <p:spPr bwMode="gray">
          <a:xfrm>
            <a:off x="7544511" y="786450"/>
            <a:ext cx="2313898" cy="680172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Production</a:t>
            </a:r>
          </a:p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4" name="Rectangle: Rounded Corners 453">
            <a:extLst>
              <a:ext uri="{FF2B5EF4-FFF2-40B4-BE49-F238E27FC236}">
                <a16:creationId xmlns:a16="http://schemas.microsoft.com/office/drawing/2014/main" id="{614938AB-505D-439D-A6BD-DA4049DB893F}"/>
              </a:ext>
            </a:extLst>
          </p:cNvPr>
          <p:cNvSpPr/>
          <p:nvPr/>
        </p:nvSpPr>
        <p:spPr bwMode="gray">
          <a:xfrm>
            <a:off x="8727385" y="95766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MAPCIS</a:t>
            </a:r>
          </a:p>
        </p:txBody>
      </p:sp>
      <p:sp>
        <p:nvSpPr>
          <p:cNvPr id="455" name="Rectangle: Rounded Corners 454">
            <a:extLst>
              <a:ext uri="{FF2B5EF4-FFF2-40B4-BE49-F238E27FC236}">
                <a16:creationId xmlns:a16="http://schemas.microsoft.com/office/drawing/2014/main" id="{C5F760A5-4B62-4098-9845-1C4C27FBEB92}"/>
              </a:ext>
            </a:extLst>
          </p:cNvPr>
          <p:cNvSpPr/>
          <p:nvPr/>
        </p:nvSpPr>
        <p:spPr bwMode="gray">
          <a:xfrm>
            <a:off x="7615817" y="95012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56" name="Rectangle: Rounded Corners 455">
            <a:extLst>
              <a:ext uri="{FF2B5EF4-FFF2-40B4-BE49-F238E27FC236}">
                <a16:creationId xmlns:a16="http://schemas.microsoft.com/office/drawing/2014/main" id="{D41011B1-A421-434B-AC64-41967B8690FD}"/>
              </a:ext>
            </a:extLst>
          </p:cNvPr>
          <p:cNvSpPr/>
          <p:nvPr/>
        </p:nvSpPr>
        <p:spPr bwMode="gray">
          <a:xfrm>
            <a:off x="7615817" y="130190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MFGPro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9" name="Rectangle: Rounded Corners 458">
            <a:extLst>
              <a:ext uri="{FF2B5EF4-FFF2-40B4-BE49-F238E27FC236}">
                <a16:creationId xmlns:a16="http://schemas.microsoft.com/office/drawing/2014/main" id="{73AA2B26-1003-48B8-9593-EB7CE3FCCE2C}"/>
              </a:ext>
            </a:extLst>
          </p:cNvPr>
          <p:cNvSpPr/>
          <p:nvPr/>
        </p:nvSpPr>
        <p:spPr bwMode="gray">
          <a:xfrm>
            <a:off x="7617591" y="112440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EBS</a:t>
            </a:r>
          </a:p>
        </p:txBody>
      </p:sp>
      <p:sp>
        <p:nvSpPr>
          <p:cNvPr id="463" name="Rectangle: Rounded Corners 462">
            <a:extLst>
              <a:ext uri="{FF2B5EF4-FFF2-40B4-BE49-F238E27FC236}">
                <a16:creationId xmlns:a16="http://schemas.microsoft.com/office/drawing/2014/main" id="{6D188182-2DF1-4F94-BE0C-46151F8D4FAD}"/>
              </a:ext>
            </a:extLst>
          </p:cNvPr>
          <p:cNvSpPr/>
          <p:nvPr/>
        </p:nvSpPr>
        <p:spPr bwMode="gray">
          <a:xfrm>
            <a:off x="8732856" y="1129633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DMM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B599C503-74A6-43B6-9AA1-5B66EEE3E913}"/>
              </a:ext>
            </a:extLst>
          </p:cNvPr>
          <p:cNvSpPr/>
          <p:nvPr/>
        </p:nvSpPr>
        <p:spPr bwMode="gray">
          <a:xfrm>
            <a:off x="7594365" y="1656579"/>
            <a:ext cx="2225084" cy="954933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Financials</a:t>
            </a:r>
          </a:p>
        </p:txBody>
      </p:sp>
      <p:sp>
        <p:nvSpPr>
          <p:cNvPr id="480" name="Rectangle: Rounded Corners 479">
            <a:extLst>
              <a:ext uri="{FF2B5EF4-FFF2-40B4-BE49-F238E27FC236}">
                <a16:creationId xmlns:a16="http://schemas.microsoft.com/office/drawing/2014/main" id="{4F519D05-4020-4638-BBB9-3005E9B22AC7}"/>
              </a:ext>
            </a:extLst>
          </p:cNvPr>
          <p:cNvSpPr/>
          <p:nvPr/>
        </p:nvSpPr>
        <p:spPr bwMode="gray">
          <a:xfrm>
            <a:off x="7613500" y="197724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EPM</a:t>
            </a:r>
          </a:p>
        </p:txBody>
      </p:sp>
      <p:sp>
        <p:nvSpPr>
          <p:cNvPr id="481" name="Rectangle: Rounded Corners 480">
            <a:extLst>
              <a:ext uri="{FF2B5EF4-FFF2-40B4-BE49-F238E27FC236}">
                <a16:creationId xmlns:a16="http://schemas.microsoft.com/office/drawing/2014/main" id="{7203E5D3-A539-45A2-9E5A-C25ED3FCAAD2}"/>
              </a:ext>
            </a:extLst>
          </p:cNvPr>
          <p:cNvSpPr/>
          <p:nvPr/>
        </p:nvSpPr>
        <p:spPr bwMode="gray">
          <a:xfrm>
            <a:off x="8706907" y="182613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Quantum</a:t>
            </a:r>
          </a:p>
        </p:txBody>
      </p:sp>
      <p:sp>
        <p:nvSpPr>
          <p:cNvPr id="482" name="Rectangle: Rounded Corners 481">
            <a:extLst>
              <a:ext uri="{FF2B5EF4-FFF2-40B4-BE49-F238E27FC236}">
                <a16:creationId xmlns:a16="http://schemas.microsoft.com/office/drawing/2014/main" id="{9A143202-C51C-4C2E-848A-1E1F332AEB51}"/>
              </a:ext>
            </a:extLst>
          </p:cNvPr>
          <p:cNvSpPr/>
          <p:nvPr/>
        </p:nvSpPr>
        <p:spPr bwMode="gray">
          <a:xfrm>
            <a:off x="7606028" y="182090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Unify (R12)</a:t>
            </a:r>
          </a:p>
        </p:txBody>
      </p:sp>
      <p:sp>
        <p:nvSpPr>
          <p:cNvPr id="483" name="Rectangle: Rounded Corners 482">
            <a:extLst>
              <a:ext uri="{FF2B5EF4-FFF2-40B4-BE49-F238E27FC236}">
                <a16:creationId xmlns:a16="http://schemas.microsoft.com/office/drawing/2014/main" id="{0E725058-EC8C-4DC8-A33A-BC32845DECD3}"/>
              </a:ext>
            </a:extLst>
          </p:cNvPr>
          <p:cNvSpPr/>
          <p:nvPr/>
        </p:nvSpPr>
        <p:spPr bwMode="gray">
          <a:xfrm>
            <a:off x="8706907" y="197831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EF3</a:t>
            </a:r>
          </a:p>
        </p:txBody>
      </p:sp>
      <p:sp>
        <p:nvSpPr>
          <p:cNvPr id="484" name="Rectangle: Rounded Corners 483">
            <a:extLst>
              <a:ext uri="{FF2B5EF4-FFF2-40B4-BE49-F238E27FC236}">
                <a16:creationId xmlns:a16="http://schemas.microsoft.com/office/drawing/2014/main" id="{310EB264-D735-4646-9BB6-04FE7E1AFE14}"/>
              </a:ext>
            </a:extLst>
          </p:cNvPr>
          <p:cNvSpPr/>
          <p:nvPr/>
        </p:nvSpPr>
        <p:spPr bwMode="gray">
          <a:xfrm>
            <a:off x="8712409" y="213724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Dolphin PTS</a:t>
            </a:r>
          </a:p>
        </p:txBody>
      </p:sp>
      <p:sp>
        <p:nvSpPr>
          <p:cNvPr id="498" name="Rectangle: Rounded Corners 497">
            <a:extLst>
              <a:ext uri="{FF2B5EF4-FFF2-40B4-BE49-F238E27FC236}">
                <a16:creationId xmlns:a16="http://schemas.microsoft.com/office/drawing/2014/main" id="{F31642A4-A871-40AA-8F6C-93F3F651E5E6}"/>
              </a:ext>
            </a:extLst>
          </p:cNvPr>
          <p:cNvSpPr/>
          <p:nvPr/>
        </p:nvSpPr>
        <p:spPr bwMode="gray">
          <a:xfrm>
            <a:off x="7623636" y="213724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500" name="Rectangle: Rounded Corners 499">
            <a:extLst>
              <a:ext uri="{FF2B5EF4-FFF2-40B4-BE49-F238E27FC236}">
                <a16:creationId xmlns:a16="http://schemas.microsoft.com/office/drawing/2014/main" id="{299E76FB-8F30-44B3-83E2-C2CD69CDB9E3}"/>
              </a:ext>
            </a:extLst>
          </p:cNvPr>
          <p:cNvSpPr/>
          <p:nvPr/>
        </p:nvSpPr>
        <p:spPr bwMode="gray">
          <a:xfrm>
            <a:off x="8713672" y="229904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Taulia</a:t>
            </a:r>
          </a:p>
        </p:txBody>
      </p:sp>
      <p:sp>
        <p:nvSpPr>
          <p:cNvPr id="502" name="Rectangle: Rounded Corners 501">
            <a:extLst>
              <a:ext uri="{FF2B5EF4-FFF2-40B4-BE49-F238E27FC236}">
                <a16:creationId xmlns:a16="http://schemas.microsoft.com/office/drawing/2014/main" id="{77CD14B1-77C8-4BDA-B6D7-1FB80F4583B5}"/>
              </a:ext>
            </a:extLst>
          </p:cNvPr>
          <p:cNvSpPr/>
          <p:nvPr/>
        </p:nvSpPr>
        <p:spPr bwMode="gray">
          <a:xfrm>
            <a:off x="7621694" y="229835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GetPaid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3C4C8541-A3FB-4071-AAE5-6115422FF438}"/>
              </a:ext>
            </a:extLst>
          </p:cNvPr>
          <p:cNvSpPr/>
          <p:nvPr/>
        </p:nvSpPr>
        <p:spPr bwMode="gray">
          <a:xfrm>
            <a:off x="7594365" y="2630951"/>
            <a:ext cx="2225084" cy="516087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Tax </a:t>
            </a:r>
            <a:r>
              <a:rPr kumimoji="0" lang="en-US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Managment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7" name="Rectangle: Rounded Corners 506">
            <a:extLst>
              <a:ext uri="{FF2B5EF4-FFF2-40B4-BE49-F238E27FC236}">
                <a16:creationId xmlns:a16="http://schemas.microsoft.com/office/drawing/2014/main" id="{EA86B030-39F1-48D7-85D4-774BD6007377}"/>
              </a:ext>
            </a:extLst>
          </p:cNvPr>
          <p:cNvSpPr/>
          <p:nvPr/>
        </p:nvSpPr>
        <p:spPr bwMode="gray">
          <a:xfrm>
            <a:off x="7624426" y="2809273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Vertex</a:t>
            </a:r>
          </a:p>
        </p:txBody>
      </p:sp>
      <p:sp>
        <p:nvSpPr>
          <p:cNvPr id="509" name="Rectangle: Rounded Corners 508">
            <a:extLst>
              <a:ext uri="{FF2B5EF4-FFF2-40B4-BE49-F238E27FC236}">
                <a16:creationId xmlns:a16="http://schemas.microsoft.com/office/drawing/2014/main" id="{29D14BD5-8593-4B8C-B4EC-83CD6059877A}"/>
              </a:ext>
            </a:extLst>
          </p:cNvPr>
          <p:cNvSpPr/>
          <p:nvPr/>
        </p:nvSpPr>
        <p:spPr bwMode="gray">
          <a:xfrm>
            <a:off x="7631968" y="296380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SAF-T</a:t>
            </a:r>
          </a:p>
        </p:txBody>
      </p:sp>
      <p:sp>
        <p:nvSpPr>
          <p:cNvPr id="511" name="Rectangle: Rounded Corners 510">
            <a:extLst>
              <a:ext uri="{FF2B5EF4-FFF2-40B4-BE49-F238E27FC236}">
                <a16:creationId xmlns:a16="http://schemas.microsoft.com/office/drawing/2014/main" id="{9B64DED0-9DA5-4B41-ADE9-81D38ACDFF56}"/>
              </a:ext>
            </a:extLst>
          </p:cNvPr>
          <p:cNvSpPr/>
          <p:nvPr/>
        </p:nvSpPr>
        <p:spPr bwMode="gray">
          <a:xfrm>
            <a:off x="8713672" y="2830233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TAXi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7" name="Rectangle: Rounded Corners 516">
            <a:extLst>
              <a:ext uri="{FF2B5EF4-FFF2-40B4-BE49-F238E27FC236}">
                <a16:creationId xmlns:a16="http://schemas.microsoft.com/office/drawing/2014/main" id="{B8B97733-5F1B-485A-9EDC-F20868DE06AD}"/>
              </a:ext>
            </a:extLst>
          </p:cNvPr>
          <p:cNvSpPr/>
          <p:nvPr/>
        </p:nvSpPr>
        <p:spPr bwMode="gray">
          <a:xfrm>
            <a:off x="8723303" y="332337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653AE3DD-BE9A-4F6E-BB87-726032AA5F63}"/>
              </a:ext>
            </a:extLst>
          </p:cNvPr>
          <p:cNvSpPr/>
          <p:nvPr/>
        </p:nvSpPr>
        <p:spPr bwMode="gray">
          <a:xfrm>
            <a:off x="7542138" y="3525257"/>
            <a:ext cx="2313898" cy="679686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IOT &amp; Supply Chain</a:t>
            </a:r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94D195ED-89AD-49D0-99E4-ECD9C9057C07}"/>
              </a:ext>
            </a:extLst>
          </p:cNvPr>
          <p:cNvSpPr/>
          <p:nvPr/>
        </p:nvSpPr>
        <p:spPr bwMode="gray">
          <a:xfrm>
            <a:off x="7596601" y="3683036"/>
            <a:ext cx="2225084" cy="500459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MES</a:t>
            </a:r>
          </a:p>
        </p:txBody>
      </p:sp>
      <p:sp>
        <p:nvSpPr>
          <p:cNvPr id="521" name="Rectangle: Rounded Corners 520">
            <a:extLst>
              <a:ext uri="{FF2B5EF4-FFF2-40B4-BE49-F238E27FC236}">
                <a16:creationId xmlns:a16="http://schemas.microsoft.com/office/drawing/2014/main" id="{F3DD314D-7824-47EB-8A6A-D6F1869B4EB7}"/>
              </a:ext>
            </a:extLst>
          </p:cNvPr>
          <p:cNvSpPr/>
          <p:nvPr/>
        </p:nvSpPr>
        <p:spPr bwMode="gray">
          <a:xfrm>
            <a:off x="7615736" y="400369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IPC</a:t>
            </a:r>
          </a:p>
        </p:txBody>
      </p: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958803F8-261B-41E3-AACE-4E7CAF172482}"/>
              </a:ext>
            </a:extLst>
          </p:cNvPr>
          <p:cNvSpPr/>
          <p:nvPr/>
        </p:nvSpPr>
        <p:spPr bwMode="gray">
          <a:xfrm>
            <a:off x="8709143" y="3852593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Azure</a:t>
            </a:r>
          </a:p>
        </p:txBody>
      </p:sp>
      <p:sp>
        <p:nvSpPr>
          <p:cNvPr id="523" name="Rectangle: Rounded Corners 522">
            <a:extLst>
              <a:ext uri="{FF2B5EF4-FFF2-40B4-BE49-F238E27FC236}">
                <a16:creationId xmlns:a16="http://schemas.microsoft.com/office/drawing/2014/main" id="{A88AFBB4-E79F-48B9-A83E-371E7DB8AA55}"/>
              </a:ext>
            </a:extLst>
          </p:cNvPr>
          <p:cNvSpPr/>
          <p:nvPr/>
        </p:nvSpPr>
        <p:spPr bwMode="gray">
          <a:xfrm>
            <a:off x="7608264" y="384736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Thingworx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4" name="Rectangle: Rounded Corners 523">
            <a:extLst>
              <a:ext uri="{FF2B5EF4-FFF2-40B4-BE49-F238E27FC236}">
                <a16:creationId xmlns:a16="http://schemas.microsoft.com/office/drawing/2014/main" id="{5B418EDE-77CC-4A40-9954-D02B2E6542E7}"/>
              </a:ext>
            </a:extLst>
          </p:cNvPr>
          <p:cNvSpPr/>
          <p:nvPr/>
        </p:nvSpPr>
        <p:spPr bwMode="gray">
          <a:xfrm>
            <a:off x="8709143" y="400477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18DABD2B-B65D-40F4-BEC6-A4494DB3D382}"/>
              </a:ext>
            </a:extLst>
          </p:cNvPr>
          <p:cNvSpPr/>
          <p:nvPr/>
        </p:nvSpPr>
        <p:spPr bwMode="gray">
          <a:xfrm>
            <a:off x="7542864" y="4229505"/>
            <a:ext cx="2313898" cy="533994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Quality Management &amp; Compliance</a:t>
            </a:r>
          </a:p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9" name="Rectangle: Rounded Corners 548">
            <a:extLst>
              <a:ext uri="{FF2B5EF4-FFF2-40B4-BE49-F238E27FC236}">
                <a16:creationId xmlns:a16="http://schemas.microsoft.com/office/drawing/2014/main" id="{6FA49D0A-F056-478B-999B-254937C96B1D}"/>
              </a:ext>
            </a:extLst>
          </p:cNvPr>
          <p:cNvSpPr/>
          <p:nvPr/>
        </p:nvSpPr>
        <p:spPr bwMode="gray">
          <a:xfrm>
            <a:off x="7606416" y="437976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WISPER</a:t>
            </a:r>
          </a:p>
        </p:txBody>
      </p:sp>
      <p:sp>
        <p:nvSpPr>
          <p:cNvPr id="551" name="Rectangle: Rounded Corners 550">
            <a:extLst>
              <a:ext uri="{FF2B5EF4-FFF2-40B4-BE49-F238E27FC236}">
                <a16:creationId xmlns:a16="http://schemas.microsoft.com/office/drawing/2014/main" id="{E57AAC44-68B2-43ED-B809-E79A7C033F18}"/>
              </a:ext>
            </a:extLst>
          </p:cNvPr>
          <p:cNvSpPr/>
          <p:nvPr/>
        </p:nvSpPr>
        <p:spPr bwMode="gray">
          <a:xfrm>
            <a:off x="8713672" y="438884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GAGEtrak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2" name="Rectangle: Rounded Corners 551">
            <a:extLst>
              <a:ext uri="{FF2B5EF4-FFF2-40B4-BE49-F238E27FC236}">
                <a16:creationId xmlns:a16="http://schemas.microsoft.com/office/drawing/2014/main" id="{E474C14F-E1BC-489E-87C0-E59386522E4C}"/>
              </a:ext>
            </a:extLst>
          </p:cNvPr>
          <p:cNvSpPr/>
          <p:nvPr/>
        </p:nvSpPr>
        <p:spPr bwMode="gray">
          <a:xfrm>
            <a:off x="7613500" y="4542323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QM</a:t>
            </a:r>
          </a:p>
        </p:txBody>
      </p:sp>
      <p:sp>
        <p:nvSpPr>
          <p:cNvPr id="554" name="Rectangle: Rounded Corners 553">
            <a:extLst>
              <a:ext uri="{FF2B5EF4-FFF2-40B4-BE49-F238E27FC236}">
                <a16:creationId xmlns:a16="http://schemas.microsoft.com/office/drawing/2014/main" id="{8C311E5D-B7BF-40AA-A206-955326572DB4}"/>
              </a:ext>
            </a:extLst>
          </p:cNvPr>
          <p:cNvSpPr/>
          <p:nvPr/>
        </p:nvSpPr>
        <p:spPr bwMode="gray">
          <a:xfrm>
            <a:off x="8710476" y="4541665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0EADA20C-96AE-4995-A2BF-8565A421CBD8}"/>
              </a:ext>
            </a:extLst>
          </p:cNvPr>
          <p:cNvSpPr/>
          <p:nvPr/>
        </p:nvSpPr>
        <p:spPr bwMode="gray">
          <a:xfrm>
            <a:off x="9892088" y="777486"/>
            <a:ext cx="2313898" cy="3989083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Supply Chain Management</a:t>
            </a: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EE18AA3F-E1DF-4198-9106-0A008AAD8208}"/>
              </a:ext>
            </a:extLst>
          </p:cNvPr>
          <p:cNvSpPr/>
          <p:nvPr/>
        </p:nvSpPr>
        <p:spPr bwMode="gray">
          <a:xfrm>
            <a:off x="9942651" y="2131708"/>
            <a:ext cx="2225084" cy="495946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l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          Sourcing</a:t>
            </a: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B7FF9671-8490-4DCB-A4C3-996B78163966}"/>
              </a:ext>
            </a:extLst>
          </p:cNvPr>
          <p:cNvSpPr/>
          <p:nvPr/>
        </p:nvSpPr>
        <p:spPr bwMode="gray">
          <a:xfrm>
            <a:off x="9946551" y="945541"/>
            <a:ext cx="2225084" cy="477355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SIOP</a:t>
            </a:r>
          </a:p>
        </p:txBody>
      </p:sp>
      <p:sp>
        <p:nvSpPr>
          <p:cNvPr id="560" name="Rectangle: Rounded Corners 559">
            <a:extLst>
              <a:ext uri="{FF2B5EF4-FFF2-40B4-BE49-F238E27FC236}">
                <a16:creationId xmlns:a16="http://schemas.microsoft.com/office/drawing/2014/main" id="{865C3157-5BEC-415A-96C8-DDAA910FCD94}"/>
              </a:ext>
            </a:extLst>
          </p:cNvPr>
          <p:cNvSpPr/>
          <p:nvPr/>
        </p:nvSpPr>
        <p:spPr bwMode="gray">
          <a:xfrm>
            <a:off x="11059093" y="109455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IBP</a:t>
            </a:r>
          </a:p>
        </p:txBody>
      </p:sp>
      <p:sp>
        <p:nvSpPr>
          <p:cNvPr id="561" name="Rectangle: Rounded Corners 560">
            <a:extLst>
              <a:ext uri="{FF2B5EF4-FFF2-40B4-BE49-F238E27FC236}">
                <a16:creationId xmlns:a16="http://schemas.microsoft.com/office/drawing/2014/main" id="{A24D3115-00AE-40FC-A279-268B27140584}"/>
              </a:ext>
            </a:extLst>
          </p:cNvPr>
          <p:cNvSpPr/>
          <p:nvPr/>
        </p:nvSpPr>
        <p:spPr bwMode="gray">
          <a:xfrm>
            <a:off x="9958214" y="108931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Demantra</a:t>
            </a:r>
          </a:p>
        </p:txBody>
      </p:sp>
      <p:sp>
        <p:nvSpPr>
          <p:cNvPr id="563" name="Rectangle: Rounded Corners 562">
            <a:extLst>
              <a:ext uri="{FF2B5EF4-FFF2-40B4-BE49-F238E27FC236}">
                <a16:creationId xmlns:a16="http://schemas.microsoft.com/office/drawing/2014/main" id="{F42BAA07-B00A-4EE3-82C8-AEECCBAFEEC1}"/>
              </a:ext>
            </a:extLst>
          </p:cNvPr>
          <p:cNvSpPr/>
          <p:nvPr/>
        </p:nvSpPr>
        <p:spPr bwMode="gray">
          <a:xfrm>
            <a:off x="9953019" y="125105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Demand Solutions</a:t>
            </a:r>
          </a:p>
        </p:txBody>
      </p:sp>
      <p:sp>
        <p:nvSpPr>
          <p:cNvPr id="573" name="Rectangle: Rounded Corners 572">
            <a:extLst>
              <a:ext uri="{FF2B5EF4-FFF2-40B4-BE49-F238E27FC236}">
                <a16:creationId xmlns:a16="http://schemas.microsoft.com/office/drawing/2014/main" id="{E7E2FE9B-7771-4236-BC4B-C608EE6569D3}"/>
              </a:ext>
            </a:extLst>
          </p:cNvPr>
          <p:cNvSpPr/>
          <p:nvPr/>
        </p:nvSpPr>
        <p:spPr bwMode="gray">
          <a:xfrm>
            <a:off x="11053654" y="124812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Forecast Pro</a:t>
            </a:r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DBC4E889-A523-4041-9A3C-E4F24E65A1AC}"/>
              </a:ext>
            </a:extLst>
          </p:cNvPr>
          <p:cNvSpPr/>
          <p:nvPr/>
        </p:nvSpPr>
        <p:spPr bwMode="gray">
          <a:xfrm>
            <a:off x="9946551" y="1447433"/>
            <a:ext cx="2225084" cy="664295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Procurement</a:t>
            </a:r>
          </a:p>
        </p:txBody>
      </p:sp>
      <p:sp>
        <p:nvSpPr>
          <p:cNvPr id="578" name="Rectangle: Rounded Corners 577">
            <a:extLst>
              <a:ext uri="{FF2B5EF4-FFF2-40B4-BE49-F238E27FC236}">
                <a16:creationId xmlns:a16="http://schemas.microsoft.com/office/drawing/2014/main" id="{8EC1DC1F-3422-46DB-A1F7-4628FD5287BF}"/>
              </a:ext>
            </a:extLst>
          </p:cNvPr>
          <p:cNvSpPr/>
          <p:nvPr/>
        </p:nvSpPr>
        <p:spPr bwMode="gray">
          <a:xfrm>
            <a:off x="11065858" y="162761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EPIC</a:t>
            </a:r>
          </a:p>
        </p:txBody>
      </p:sp>
      <p:sp>
        <p:nvSpPr>
          <p:cNvPr id="580" name="Rectangle: Rounded Corners 579">
            <a:extLst>
              <a:ext uri="{FF2B5EF4-FFF2-40B4-BE49-F238E27FC236}">
                <a16:creationId xmlns:a16="http://schemas.microsoft.com/office/drawing/2014/main" id="{F511E70D-475F-40EF-88CF-C3C8A9294350}"/>
              </a:ext>
            </a:extLst>
          </p:cNvPr>
          <p:cNvSpPr/>
          <p:nvPr/>
        </p:nvSpPr>
        <p:spPr bwMode="gray">
          <a:xfrm>
            <a:off x="9976612" y="1625755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Ariba</a:t>
            </a:r>
          </a:p>
        </p:txBody>
      </p:sp>
      <p:sp>
        <p:nvSpPr>
          <p:cNvPr id="582" name="Rectangle: Rounded Corners 581">
            <a:extLst>
              <a:ext uri="{FF2B5EF4-FFF2-40B4-BE49-F238E27FC236}">
                <a16:creationId xmlns:a16="http://schemas.microsoft.com/office/drawing/2014/main" id="{999DFBFB-1B26-4078-BC2A-B295C3A1D041}"/>
              </a:ext>
            </a:extLst>
          </p:cNvPr>
          <p:cNvSpPr/>
          <p:nvPr/>
        </p:nvSpPr>
        <p:spPr bwMode="gray">
          <a:xfrm>
            <a:off x="9984154" y="178029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Supplier Viz</a:t>
            </a:r>
          </a:p>
        </p:txBody>
      </p:sp>
      <p:sp>
        <p:nvSpPr>
          <p:cNvPr id="588" name="Rectangle: Rounded Corners 587">
            <a:extLst>
              <a:ext uri="{FF2B5EF4-FFF2-40B4-BE49-F238E27FC236}">
                <a16:creationId xmlns:a16="http://schemas.microsoft.com/office/drawing/2014/main" id="{1D09583C-3DE2-448D-9350-84B12734049C}"/>
              </a:ext>
            </a:extLst>
          </p:cNvPr>
          <p:cNvSpPr/>
          <p:nvPr/>
        </p:nvSpPr>
        <p:spPr bwMode="gray">
          <a:xfrm>
            <a:off x="11075489" y="230378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593" name="Rectangle: Rounded Corners 592">
            <a:extLst>
              <a:ext uri="{FF2B5EF4-FFF2-40B4-BE49-F238E27FC236}">
                <a16:creationId xmlns:a16="http://schemas.microsoft.com/office/drawing/2014/main" id="{EB13E4D6-2C53-4E6E-9948-7917715F3328}"/>
              </a:ext>
            </a:extLst>
          </p:cNvPr>
          <p:cNvSpPr/>
          <p:nvPr/>
        </p:nvSpPr>
        <p:spPr bwMode="gray">
          <a:xfrm>
            <a:off x="11065857" y="1928103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594" name="Rectangle: Rounded Corners 593">
            <a:extLst>
              <a:ext uri="{FF2B5EF4-FFF2-40B4-BE49-F238E27FC236}">
                <a16:creationId xmlns:a16="http://schemas.microsoft.com/office/drawing/2014/main" id="{10B711DC-CFC1-4827-8F55-1191B3B1A668}"/>
              </a:ext>
            </a:extLst>
          </p:cNvPr>
          <p:cNvSpPr/>
          <p:nvPr/>
        </p:nvSpPr>
        <p:spPr bwMode="gray">
          <a:xfrm>
            <a:off x="9981323" y="1931788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EBS</a:t>
            </a:r>
          </a:p>
        </p:txBody>
      </p:sp>
      <p:sp>
        <p:nvSpPr>
          <p:cNvPr id="597" name="Rectangle: Rounded Corners 596">
            <a:extLst>
              <a:ext uri="{FF2B5EF4-FFF2-40B4-BE49-F238E27FC236}">
                <a16:creationId xmlns:a16="http://schemas.microsoft.com/office/drawing/2014/main" id="{3BB95128-7969-4098-9C0B-9EAC6BF9E0E6}"/>
              </a:ext>
            </a:extLst>
          </p:cNvPr>
          <p:cNvSpPr/>
          <p:nvPr/>
        </p:nvSpPr>
        <p:spPr bwMode="gray">
          <a:xfrm>
            <a:off x="11065857" y="1778243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599" name="Rectangle: Rounded Corners 598">
            <a:extLst>
              <a:ext uri="{FF2B5EF4-FFF2-40B4-BE49-F238E27FC236}">
                <a16:creationId xmlns:a16="http://schemas.microsoft.com/office/drawing/2014/main" id="{9E9EA73E-61B1-4331-B862-FBBBD0EDADA9}"/>
              </a:ext>
            </a:extLst>
          </p:cNvPr>
          <p:cNvSpPr/>
          <p:nvPr/>
        </p:nvSpPr>
        <p:spPr bwMode="gray">
          <a:xfrm>
            <a:off x="9991963" y="244657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Conga CLM</a:t>
            </a:r>
          </a:p>
        </p:txBody>
      </p:sp>
      <p:sp>
        <p:nvSpPr>
          <p:cNvPr id="601" name="Rectangle: Rounded Corners 600">
            <a:extLst>
              <a:ext uri="{FF2B5EF4-FFF2-40B4-BE49-F238E27FC236}">
                <a16:creationId xmlns:a16="http://schemas.microsoft.com/office/drawing/2014/main" id="{BD221E0C-FF84-48F6-9110-3CD576E66C10}"/>
              </a:ext>
            </a:extLst>
          </p:cNvPr>
          <p:cNvSpPr/>
          <p:nvPr/>
        </p:nvSpPr>
        <p:spPr bwMode="gray">
          <a:xfrm>
            <a:off x="9996572" y="230339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Ariba</a:t>
            </a:r>
          </a:p>
        </p:txBody>
      </p:sp>
      <p:sp>
        <p:nvSpPr>
          <p:cNvPr id="603" name="Rectangle: Rounded Corners 602">
            <a:extLst>
              <a:ext uri="{FF2B5EF4-FFF2-40B4-BE49-F238E27FC236}">
                <a16:creationId xmlns:a16="http://schemas.microsoft.com/office/drawing/2014/main" id="{75AD4F7D-9782-4287-9A46-87572F48CAB4}"/>
              </a:ext>
            </a:extLst>
          </p:cNvPr>
          <p:cNvSpPr/>
          <p:nvPr/>
        </p:nvSpPr>
        <p:spPr bwMode="gray">
          <a:xfrm>
            <a:off x="11072630" y="244945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0D00B8BB-DE45-4683-87ED-DF7174C335B9}"/>
              </a:ext>
            </a:extLst>
          </p:cNvPr>
          <p:cNvSpPr/>
          <p:nvPr/>
        </p:nvSpPr>
        <p:spPr bwMode="gray">
          <a:xfrm>
            <a:off x="9942651" y="2642846"/>
            <a:ext cx="2225084" cy="634626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Transportation</a:t>
            </a:r>
          </a:p>
        </p:txBody>
      </p:sp>
      <p:sp>
        <p:nvSpPr>
          <p:cNvPr id="605" name="Rectangle: Rounded Corners 604">
            <a:extLst>
              <a:ext uri="{FF2B5EF4-FFF2-40B4-BE49-F238E27FC236}">
                <a16:creationId xmlns:a16="http://schemas.microsoft.com/office/drawing/2014/main" id="{3DDE930D-AC9D-4CEE-8D3D-CBC86F8CF003}"/>
              </a:ext>
            </a:extLst>
          </p:cNvPr>
          <p:cNvSpPr/>
          <p:nvPr/>
        </p:nvSpPr>
        <p:spPr bwMode="gray">
          <a:xfrm>
            <a:off x="9994428" y="281491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Prem. </a:t>
            </a: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Frght</a:t>
            </a: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. </a:t>
            </a: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C7AF3391-20C1-4105-8DD6-02F00DEAA0DF}"/>
              </a:ext>
            </a:extLst>
          </p:cNvPr>
          <p:cNvSpPr/>
          <p:nvPr/>
        </p:nvSpPr>
        <p:spPr bwMode="gray">
          <a:xfrm>
            <a:off x="11075489" y="281578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3PL</a:t>
            </a:r>
          </a:p>
        </p:txBody>
      </p:sp>
      <p:sp>
        <p:nvSpPr>
          <p:cNvPr id="610" name="Rectangle: Rounded Corners 609">
            <a:extLst>
              <a:ext uri="{FF2B5EF4-FFF2-40B4-BE49-F238E27FC236}">
                <a16:creationId xmlns:a16="http://schemas.microsoft.com/office/drawing/2014/main" id="{D8231103-1697-411A-87A6-E6D5A9F43362}"/>
              </a:ext>
            </a:extLst>
          </p:cNvPr>
          <p:cNvSpPr/>
          <p:nvPr/>
        </p:nvSpPr>
        <p:spPr bwMode="gray">
          <a:xfrm>
            <a:off x="9991963" y="295771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CASS</a:t>
            </a:r>
          </a:p>
        </p:txBody>
      </p:sp>
      <p:sp>
        <p:nvSpPr>
          <p:cNvPr id="612" name="Rectangle: Rounded Corners 611">
            <a:extLst>
              <a:ext uri="{FF2B5EF4-FFF2-40B4-BE49-F238E27FC236}">
                <a16:creationId xmlns:a16="http://schemas.microsoft.com/office/drawing/2014/main" id="{20CDD88F-0774-4971-ADD2-97FD9CB3B8F0}"/>
              </a:ext>
            </a:extLst>
          </p:cNvPr>
          <p:cNvSpPr/>
          <p:nvPr/>
        </p:nvSpPr>
        <p:spPr bwMode="gray">
          <a:xfrm>
            <a:off x="11072631" y="295826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5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Flag/</a:t>
            </a:r>
            <a:r>
              <a:rPr kumimoji="0" lang="en-US" sz="5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Clippership</a:t>
            </a:r>
            <a:endParaRPr kumimoji="0" lang="en-US" sz="5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7" name="Rectangle: Rounded Corners 616">
            <a:extLst>
              <a:ext uri="{FF2B5EF4-FFF2-40B4-BE49-F238E27FC236}">
                <a16:creationId xmlns:a16="http://schemas.microsoft.com/office/drawing/2014/main" id="{C4F074E0-4F1B-42D8-991D-4C3BD738D5FA}"/>
              </a:ext>
            </a:extLst>
          </p:cNvPr>
          <p:cNvSpPr/>
          <p:nvPr/>
        </p:nvSpPr>
        <p:spPr bwMode="gray">
          <a:xfrm>
            <a:off x="9996572" y="310115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Worldship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0" name="Rectangle: Rounded Corners 619">
            <a:extLst>
              <a:ext uri="{FF2B5EF4-FFF2-40B4-BE49-F238E27FC236}">
                <a16:creationId xmlns:a16="http://schemas.microsoft.com/office/drawing/2014/main" id="{40C5A7CB-A769-4F6F-BF6B-5CAF8FC821F4}"/>
              </a:ext>
            </a:extLst>
          </p:cNvPr>
          <p:cNvSpPr/>
          <p:nvPr/>
        </p:nvSpPr>
        <p:spPr bwMode="gray">
          <a:xfrm>
            <a:off x="11072630" y="310672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8A2F1A42-9124-4FF4-B624-2D18EA3CCBA0}"/>
              </a:ext>
            </a:extLst>
          </p:cNvPr>
          <p:cNvSpPr/>
          <p:nvPr/>
        </p:nvSpPr>
        <p:spPr bwMode="gray">
          <a:xfrm>
            <a:off x="9941538" y="3286122"/>
            <a:ext cx="2225084" cy="465744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Global Trade</a:t>
            </a:r>
          </a:p>
        </p:txBody>
      </p:sp>
      <p:sp>
        <p:nvSpPr>
          <p:cNvPr id="622" name="Rectangle: Rounded Corners 621">
            <a:extLst>
              <a:ext uri="{FF2B5EF4-FFF2-40B4-BE49-F238E27FC236}">
                <a16:creationId xmlns:a16="http://schemas.microsoft.com/office/drawing/2014/main" id="{64B1FBAA-156C-4C01-8702-74A12FEBFAB9}"/>
              </a:ext>
            </a:extLst>
          </p:cNvPr>
          <p:cNvSpPr/>
          <p:nvPr/>
        </p:nvSpPr>
        <p:spPr bwMode="gray">
          <a:xfrm>
            <a:off x="9989798" y="343745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GTS</a:t>
            </a:r>
          </a:p>
        </p:txBody>
      </p:sp>
      <p:sp>
        <p:nvSpPr>
          <p:cNvPr id="624" name="Rectangle: Rounded Corners 623">
            <a:extLst>
              <a:ext uri="{FF2B5EF4-FFF2-40B4-BE49-F238E27FC236}">
                <a16:creationId xmlns:a16="http://schemas.microsoft.com/office/drawing/2014/main" id="{1A6287C9-C7A2-4606-9BA9-D9F2BD88F832}"/>
              </a:ext>
            </a:extLst>
          </p:cNvPr>
          <p:cNvSpPr/>
          <p:nvPr/>
        </p:nvSpPr>
        <p:spPr bwMode="gray">
          <a:xfrm>
            <a:off x="11072630" y="343641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Amberroad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6" name="Rectangle: Rounded Corners 625">
            <a:extLst>
              <a:ext uri="{FF2B5EF4-FFF2-40B4-BE49-F238E27FC236}">
                <a16:creationId xmlns:a16="http://schemas.microsoft.com/office/drawing/2014/main" id="{0C7F9CCA-692E-4F89-9858-A7B4F4200082}"/>
              </a:ext>
            </a:extLst>
          </p:cNvPr>
          <p:cNvSpPr/>
          <p:nvPr/>
        </p:nvSpPr>
        <p:spPr bwMode="gray">
          <a:xfrm>
            <a:off x="9998328" y="357971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Vastera</a:t>
            </a: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/Annex</a:t>
            </a: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F5AF7250-5B76-4895-88B7-62285BAC5589}"/>
              </a:ext>
            </a:extLst>
          </p:cNvPr>
          <p:cNvSpPr/>
          <p:nvPr/>
        </p:nvSpPr>
        <p:spPr bwMode="gray">
          <a:xfrm>
            <a:off x="11072140" y="3577029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E72F9E7E-1822-4047-9AD4-8CB3410F6678}"/>
              </a:ext>
            </a:extLst>
          </p:cNvPr>
          <p:cNvSpPr/>
          <p:nvPr/>
        </p:nvSpPr>
        <p:spPr bwMode="gray">
          <a:xfrm>
            <a:off x="9941538" y="3767997"/>
            <a:ext cx="2236565" cy="465744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WMS</a:t>
            </a:r>
          </a:p>
        </p:txBody>
      </p:sp>
      <p:sp>
        <p:nvSpPr>
          <p:cNvPr id="630" name="Rectangle: Rounded Corners 629">
            <a:extLst>
              <a:ext uri="{FF2B5EF4-FFF2-40B4-BE49-F238E27FC236}">
                <a16:creationId xmlns:a16="http://schemas.microsoft.com/office/drawing/2014/main" id="{7E8AE16E-FADB-4B60-8FE2-5D02E380B523}"/>
              </a:ext>
            </a:extLst>
          </p:cNvPr>
          <p:cNvSpPr/>
          <p:nvPr/>
        </p:nvSpPr>
        <p:spPr bwMode="gray">
          <a:xfrm>
            <a:off x="10001279" y="391933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Sterling WMS</a:t>
            </a:r>
          </a:p>
        </p:txBody>
      </p:sp>
      <p:sp>
        <p:nvSpPr>
          <p:cNvPr id="634" name="Rectangle: Rounded Corners 633">
            <a:extLst>
              <a:ext uri="{FF2B5EF4-FFF2-40B4-BE49-F238E27FC236}">
                <a16:creationId xmlns:a16="http://schemas.microsoft.com/office/drawing/2014/main" id="{F037F07C-EB1D-487E-A82F-B12068E01A7A}"/>
              </a:ext>
            </a:extLst>
          </p:cNvPr>
          <p:cNvSpPr/>
          <p:nvPr/>
        </p:nvSpPr>
        <p:spPr bwMode="gray">
          <a:xfrm>
            <a:off x="9991962" y="406072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RIMS/AIM</a:t>
            </a:r>
          </a:p>
        </p:txBody>
      </p:sp>
      <p:sp>
        <p:nvSpPr>
          <p:cNvPr id="636" name="Rectangle: Rounded Corners 635">
            <a:extLst>
              <a:ext uri="{FF2B5EF4-FFF2-40B4-BE49-F238E27FC236}">
                <a16:creationId xmlns:a16="http://schemas.microsoft.com/office/drawing/2014/main" id="{30449224-5A3C-46D1-9496-4E47DD4E7DB7}"/>
              </a:ext>
            </a:extLst>
          </p:cNvPr>
          <p:cNvSpPr/>
          <p:nvPr/>
        </p:nvSpPr>
        <p:spPr bwMode="gray">
          <a:xfrm>
            <a:off x="11083621" y="4058904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638" name="Rectangle: Rounded Corners 637">
            <a:extLst>
              <a:ext uri="{FF2B5EF4-FFF2-40B4-BE49-F238E27FC236}">
                <a16:creationId xmlns:a16="http://schemas.microsoft.com/office/drawing/2014/main" id="{7E49EC19-B7B7-4588-8BBD-4FDDEE727505}"/>
              </a:ext>
            </a:extLst>
          </p:cNvPr>
          <p:cNvSpPr/>
          <p:nvPr/>
        </p:nvSpPr>
        <p:spPr bwMode="gray">
          <a:xfrm>
            <a:off x="11091153" y="391672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ISI Exeter</a:t>
            </a:r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8FFB7767-96C0-43AD-8272-8BFD6CE24D25}"/>
              </a:ext>
            </a:extLst>
          </p:cNvPr>
          <p:cNvSpPr/>
          <p:nvPr/>
        </p:nvSpPr>
        <p:spPr bwMode="gray">
          <a:xfrm>
            <a:off x="5205124" y="3657687"/>
            <a:ext cx="2291816" cy="1102486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Workforce Engagement</a:t>
            </a:r>
          </a:p>
        </p:txBody>
      </p:sp>
      <p:sp>
        <p:nvSpPr>
          <p:cNvPr id="653" name="Rectangle: Rounded Corners 652">
            <a:extLst>
              <a:ext uri="{FF2B5EF4-FFF2-40B4-BE49-F238E27FC236}">
                <a16:creationId xmlns:a16="http://schemas.microsoft.com/office/drawing/2014/main" id="{D0D4A0B4-383F-4B41-8ABB-C638C9EFB044}"/>
              </a:ext>
            </a:extLst>
          </p:cNvPr>
          <p:cNvSpPr/>
          <p:nvPr/>
        </p:nvSpPr>
        <p:spPr bwMode="gray">
          <a:xfrm>
            <a:off x="5273798" y="3834576"/>
            <a:ext cx="1048489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SuccesFactors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54" name="Graphic 653" descr="Cloud">
            <a:extLst>
              <a:ext uri="{FF2B5EF4-FFF2-40B4-BE49-F238E27FC236}">
                <a16:creationId xmlns:a16="http://schemas.microsoft.com/office/drawing/2014/main" id="{5F36AA38-8E97-4BD5-AB13-4600DBA89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4739" y="3829213"/>
            <a:ext cx="140380" cy="140380"/>
          </a:xfrm>
          <a:prstGeom prst="rect">
            <a:avLst/>
          </a:prstGeom>
        </p:spPr>
      </p:pic>
      <p:sp>
        <p:nvSpPr>
          <p:cNvPr id="656" name="Rectangle: Rounded Corners 655">
            <a:extLst>
              <a:ext uri="{FF2B5EF4-FFF2-40B4-BE49-F238E27FC236}">
                <a16:creationId xmlns:a16="http://schemas.microsoft.com/office/drawing/2014/main" id="{22AE6197-68C8-4299-AB51-D0E44419174D}"/>
              </a:ext>
            </a:extLst>
          </p:cNvPr>
          <p:cNvSpPr/>
          <p:nvPr/>
        </p:nvSpPr>
        <p:spPr bwMode="gray">
          <a:xfrm>
            <a:off x="6372643" y="3834144"/>
            <a:ext cx="1048489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KRONOS</a:t>
            </a:r>
          </a:p>
        </p:txBody>
      </p:sp>
      <p:sp>
        <p:nvSpPr>
          <p:cNvPr id="658" name="Rectangle: Rounded Corners 657">
            <a:extLst>
              <a:ext uri="{FF2B5EF4-FFF2-40B4-BE49-F238E27FC236}">
                <a16:creationId xmlns:a16="http://schemas.microsoft.com/office/drawing/2014/main" id="{CB9AD23C-6C0A-443F-BB24-672B4FDFAF38}"/>
              </a:ext>
            </a:extLst>
          </p:cNvPr>
          <p:cNvSpPr/>
          <p:nvPr/>
        </p:nvSpPr>
        <p:spPr bwMode="gray">
          <a:xfrm>
            <a:off x="5273797" y="4015964"/>
            <a:ext cx="1048489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HRMS</a:t>
            </a:r>
          </a:p>
        </p:txBody>
      </p:sp>
      <p:sp>
        <p:nvSpPr>
          <p:cNvPr id="660" name="Rectangle: Rounded Corners 659">
            <a:extLst>
              <a:ext uri="{FF2B5EF4-FFF2-40B4-BE49-F238E27FC236}">
                <a16:creationId xmlns:a16="http://schemas.microsoft.com/office/drawing/2014/main" id="{C94F175B-0B39-42DF-82D7-2243C375803B}"/>
              </a:ext>
            </a:extLst>
          </p:cNvPr>
          <p:cNvSpPr/>
          <p:nvPr/>
        </p:nvSpPr>
        <p:spPr bwMode="gray">
          <a:xfrm>
            <a:off x="5273797" y="4186826"/>
            <a:ext cx="1048489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Payroll</a:t>
            </a:r>
          </a:p>
        </p:txBody>
      </p:sp>
      <p:sp>
        <p:nvSpPr>
          <p:cNvPr id="662" name="Rectangle: Rounded Corners 661">
            <a:extLst>
              <a:ext uri="{FF2B5EF4-FFF2-40B4-BE49-F238E27FC236}">
                <a16:creationId xmlns:a16="http://schemas.microsoft.com/office/drawing/2014/main" id="{6DD45626-682C-4C64-AFE0-61ABA4CAFC12}"/>
              </a:ext>
            </a:extLst>
          </p:cNvPr>
          <p:cNvSpPr/>
          <p:nvPr/>
        </p:nvSpPr>
        <p:spPr bwMode="gray">
          <a:xfrm>
            <a:off x="6371817" y="4008562"/>
            <a:ext cx="1048489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APEX</a:t>
            </a:r>
          </a:p>
        </p:txBody>
      </p:sp>
      <p:sp>
        <p:nvSpPr>
          <p:cNvPr id="664" name="Rectangle: Rounded Corners 663">
            <a:extLst>
              <a:ext uri="{FF2B5EF4-FFF2-40B4-BE49-F238E27FC236}">
                <a16:creationId xmlns:a16="http://schemas.microsoft.com/office/drawing/2014/main" id="{F71435E9-BBB8-44AB-91A2-A4C1E9542377}"/>
              </a:ext>
            </a:extLst>
          </p:cNvPr>
          <p:cNvSpPr/>
          <p:nvPr/>
        </p:nvSpPr>
        <p:spPr bwMode="gray">
          <a:xfrm>
            <a:off x="6364483" y="4193484"/>
            <a:ext cx="1048489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Taleo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6" name="Rectangle: Rounded Corners 665">
            <a:extLst>
              <a:ext uri="{FF2B5EF4-FFF2-40B4-BE49-F238E27FC236}">
                <a16:creationId xmlns:a16="http://schemas.microsoft.com/office/drawing/2014/main" id="{CEDA5E2C-5E91-404F-82A6-A3DD4A351A26}"/>
              </a:ext>
            </a:extLst>
          </p:cNvPr>
          <p:cNvSpPr/>
          <p:nvPr/>
        </p:nvSpPr>
        <p:spPr bwMode="gray">
          <a:xfrm>
            <a:off x="5273074" y="4383711"/>
            <a:ext cx="1048489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6BC27318-0022-4C3C-99A6-2070EA64A051}"/>
              </a:ext>
            </a:extLst>
          </p:cNvPr>
          <p:cNvSpPr/>
          <p:nvPr/>
        </p:nvSpPr>
        <p:spPr bwMode="gray">
          <a:xfrm>
            <a:off x="4212395" y="510216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TIBCO</a:t>
            </a:r>
          </a:p>
        </p:txBody>
      </p: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7BA9A65A-D4B2-46E2-97A4-BA36901C9C31}"/>
              </a:ext>
            </a:extLst>
          </p:cNvPr>
          <p:cNvSpPr/>
          <p:nvPr/>
        </p:nvSpPr>
        <p:spPr bwMode="gray">
          <a:xfrm>
            <a:off x="5315278" y="510216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MQ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40123C73-9782-4538-8AE0-D9D8199EDDA0}"/>
              </a:ext>
            </a:extLst>
          </p:cNvPr>
          <p:cNvSpPr/>
          <p:nvPr/>
        </p:nvSpPr>
        <p:spPr bwMode="gray">
          <a:xfrm>
            <a:off x="2006629" y="510216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PI</a:t>
            </a:r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074AD51E-A5A1-4003-84A4-AF106BAE105D}"/>
              </a:ext>
            </a:extLst>
          </p:cNvPr>
          <p:cNvSpPr/>
          <p:nvPr/>
        </p:nvSpPr>
        <p:spPr bwMode="gray">
          <a:xfrm>
            <a:off x="3109512" y="510216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CPI</a:t>
            </a:r>
          </a:p>
        </p:txBody>
      </p:sp>
      <p:sp>
        <p:nvSpPr>
          <p:cNvPr id="234" name="Rectangle: Rounded Corners 233">
            <a:extLst>
              <a:ext uri="{FF2B5EF4-FFF2-40B4-BE49-F238E27FC236}">
                <a16:creationId xmlns:a16="http://schemas.microsoft.com/office/drawing/2014/main" id="{CB2B3072-6E77-4BD6-9537-336425B72241}"/>
              </a:ext>
            </a:extLst>
          </p:cNvPr>
          <p:cNvSpPr/>
          <p:nvPr/>
        </p:nvSpPr>
        <p:spPr bwMode="gray">
          <a:xfrm>
            <a:off x="7521042" y="510216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ATP</a:t>
            </a:r>
          </a:p>
        </p:txBody>
      </p: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4476EB93-7072-4B76-ACCE-67ED059C1391}"/>
              </a:ext>
            </a:extLst>
          </p:cNvPr>
          <p:cNvSpPr/>
          <p:nvPr/>
        </p:nvSpPr>
        <p:spPr bwMode="gray">
          <a:xfrm>
            <a:off x="6418161" y="5102162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Control-M AFT</a:t>
            </a:r>
          </a:p>
        </p:txBody>
      </p:sp>
      <p:sp>
        <p:nvSpPr>
          <p:cNvPr id="673" name="Rectangle: Rounded Corners 672">
            <a:extLst>
              <a:ext uri="{FF2B5EF4-FFF2-40B4-BE49-F238E27FC236}">
                <a16:creationId xmlns:a16="http://schemas.microsoft.com/office/drawing/2014/main" id="{70E56D53-FAAC-4327-B313-9A4979634002}"/>
              </a:ext>
            </a:extLst>
          </p:cNvPr>
          <p:cNvSpPr/>
          <p:nvPr/>
        </p:nvSpPr>
        <p:spPr bwMode="gray">
          <a:xfrm>
            <a:off x="910206" y="5102097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SOA (Fusion)</a:t>
            </a:r>
          </a:p>
        </p:txBody>
      </p:sp>
      <p:sp>
        <p:nvSpPr>
          <p:cNvPr id="466" name="Rectangle: Rounded Corners 465">
            <a:extLst>
              <a:ext uri="{FF2B5EF4-FFF2-40B4-BE49-F238E27FC236}">
                <a16:creationId xmlns:a16="http://schemas.microsoft.com/office/drawing/2014/main" id="{D053F721-EE31-4C56-BFE3-CAA287337866}"/>
              </a:ext>
            </a:extLst>
          </p:cNvPr>
          <p:cNvSpPr/>
          <p:nvPr/>
        </p:nvSpPr>
        <p:spPr bwMode="gray">
          <a:xfrm>
            <a:off x="6364483" y="6571271"/>
            <a:ext cx="101761" cy="153082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97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674C18EC-EDB0-43A7-87DE-CE8C5FDA1BB3}"/>
              </a:ext>
            </a:extLst>
          </p:cNvPr>
          <p:cNvSpPr txBox="1"/>
          <p:nvPr/>
        </p:nvSpPr>
        <p:spPr>
          <a:xfrm>
            <a:off x="6439108" y="6549910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PROCOE Owned</a:t>
            </a:r>
          </a:p>
        </p:txBody>
      </p:sp>
      <p:sp>
        <p:nvSpPr>
          <p:cNvPr id="469" name="Rectangle: Rounded Corners 468">
            <a:extLst>
              <a:ext uri="{FF2B5EF4-FFF2-40B4-BE49-F238E27FC236}">
                <a16:creationId xmlns:a16="http://schemas.microsoft.com/office/drawing/2014/main" id="{B9A7A152-7794-4CF8-AF24-33B7469736A4}"/>
              </a:ext>
            </a:extLst>
          </p:cNvPr>
          <p:cNvSpPr/>
          <p:nvPr/>
        </p:nvSpPr>
        <p:spPr bwMode="gray">
          <a:xfrm>
            <a:off x="126181" y="2385001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0" name="Rectangle: Rounded Corners 469">
            <a:extLst>
              <a:ext uri="{FF2B5EF4-FFF2-40B4-BE49-F238E27FC236}">
                <a16:creationId xmlns:a16="http://schemas.microsoft.com/office/drawing/2014/main" id="{F2D1421E-D2D0-4D8C-8FC0-A7CDFA984C30}"/>
              </a:ext>
            </a:extLst>
          </p:cNvPr>
          <p:cNvSpPr/>
          <p:nvPr/>
        </p:nvSpPr>
        <p:spPr bwMode="gray">
          <a:xfrm>
            <a:off x="128095" y="254862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1" name="Rectangle: Rounded Corners 470">
            <a:extLst>
              <a:ext uri="{FF2B5EF4-FFF2-40B4-BE49-F238E27FC236}">
                <a16:creationId xmlns:a16="http://schemas.microsoft.com/office/drawing/2014/main" id="{C106B96E-1DF1-49B1-BFF4-A90C17D05CFD}"/>
              </a:ext>
            </a:extLst>
          </p:cNvPr>
          <p:cNvSpPr/>
          <p:nvPr/>
        </p:nvSpPr>
        <p:spPr bwMode="gray">
          <a:xfrm>
            <a:off x="126181" y="272008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2" name="Rectangle: Rounded Corners 471">
            <a:extLst>
              <a:ext uri="{FF2B5EF4-FFF2-40B4-BE49-F238E27FC236}">
                <a16:creationId xmlns:a16="http://schemas.microsoft.com/office/drawing/2014/main" id="{5DEE5BD5-AFA3-42FF-B95E-218A51F0AD9B}"/>
              </a:ext>
            </a:extLst>
          </p:cNvPr>
          <p:cNvSpPr/>
          <p:nvPr/>
        </p:nvSpPr>
        <p:spPr bwMode="gray">
          <a:xfrm>
            <a:off x="126181" y="287773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3" name="Rectangle: Rounded Corners 472">
            <a:extLst>
              <a:ext uri="{FF2B5EF4-FFF2-40B4-BE49-F238E27FC236}">
                <a16:creationId xmlns:a16="http://schemas.microsoft.com/office/drawing/2014/main" id="{AB6454D2-2316-4E1A-8E38-3CA932E7E5A4}"/>
              </a:ext>
            </a:extLst>
          </p:cNvPr>
          <p:cNvSpPr/>
          <p:nvPr/>
        </p:nvSpPr>
        <p:spPr bwMode="gray">
          <a:xfrm>
            <a:off x="124444" y="3040170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4" name="Rectangle: Rounded Corners 473">
            <a:extLst>
              <a:ext uri="{FF2B5EF4-FFF2-40B4-BE49-F238E27FC236}">
                <a16:creationId xmlns:a16="http://schemas.microsoft.com/office/drawing/2014/main" id="{96AE1C6B-15AF-45CB-845C-A8E81299597A}"/>
              </a:ext>
            </a:extLst>
          </p:cNvPr>
          <p:cNvSpPr/>
          <p:nvPr/>
        </p:nvSpPr>
        <p:spPr bwMode="gray">
          <a:xfrm>
            <a:off x="124444" y="3206925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5" name="Rectangle: Rounded Corners 474">
            <a:extLst>
              <a:ext uri="{FF2B5EF4-FFF2-40B4-BE49-F238E27FC236}">
                <a16:creationId xmlns:a16="http://schemas.microsoft.com/office/drawing/2014/main" id="{55791131-1278-4BFD-BCF9-772ECB087F3A}"/>
              </a:ext>
            </a:extLst>
          </p:cNvPr>
          <p:cNvSpPr/>
          <p:nvPr/>
        </p:nvSpPr>
        <p:spPr bwMode="gray">
          <a:xfrm>
            <a:off x="123435" y="3370233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6" name="Rectangle: Rounded Corners 475">
            <a:extLst>
              <a:ext uri="{FF2B5EF4-FFF2-40B4-BE49-F238E27FC236}">
                <a16:creationId xmlns:a16="http://schemas.microsoft.com/office/drawing/2014/main" id="{AC712ACF-1B84-4C53-8CCD-D4CDE9EF96DA}"/>
              </a:ext>
            </a:extLst>
          </p:cNvPr>
          <p:cNvSpPr/>
          <p:nvPr/>
        </p:nvSpPr>
        <p:spPr bwMode="gray">
          <a:xfrm>
            <a:off x="1403107" y="2379934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6" name="Rectangle: Rounded Corners 485">
            <a:extLst>
              <a:ext uri="{FF2B5EF4-FFF2-40B4-BE49-F238E27FC236}">
                <a16:creationId xmlns:a16="http://schemas.microsoft.com/office/drawing/2014/main" id="{5B1DD4E3-EEBC-487B-B2F6-0E272FEF41CA}"/>
              </a:ext>
            </a:extLst>
          </p:cNvPr>
          <p:cNvSpPr/>
          <p:nvPr/>
        </p:nvSpPr>
        <p:spPr bwMode="gray">
          <a:xfrm>
            <a:off x="1400519" y="254781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7" name="Rectangle: Rounded Corners 486">
            <a:extLst>
              <a:ext uri="{FF2B5EF4-FFF2-40B4-BE49-F238E27FC236}">
                <a16:creationId xmlns:a16="http://schemas.microsoft.com/office/drawing/2014/main" id="{52D507E8-56EC-4EB1-877E-E81250B9C0ED}"/>
              </a:ext>
            </a:extLst>
          </p:cNvPr>
          <p:cNvSpPr/>
          <p:nvPr/>
        </p:nvSpPr>
        <p:spPr bwMode="gray">
          <a:xfrm>
            <a:off x="1403107" y="222224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8" name="Rectangle: Rounded Corners 487">
            <a:extLst>
              <a:ext uri="{FF2B5EF4-FFF2-40B4-BE49-F238E27FC236}">
                <a16:creationId xmlns:a16="http://schemas.microsoft.com/office/drawing/2014/main" id="{D83E4D26-6B6A-42EE-91FE-BFE8D684246C}"/>
              </a:ext>
            </a:extLst>
          </p:cNvPr>
          <p:cNvSpPr/>
          <p:nvPr/>
        </p:nvSpPr>
        <p:spPr bwMode="gray">
          <a:xfrm>
            <a:off x="1398571" y="2885562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B77C510E-7A55-4342-8368-EDB74466F9F1}"/>
              </a:ext>
            </a:extLst>
          </p:cNvPr>
          <p:cNvSpPr/>
          <p:nvPr/>
        </p:nvSpPr>
        <p:spPr bwMode="gray">
          <a:xfrm>
            <a:off x="1400519" y="3043573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1" name="Rectangle: Rounded Corners 490">
            <a:extLst>
              <a:ext uri="{FF2B5EF4-FFF2-40B4-BE49-F238E27FC236}">
                <a16:creationId xmlns:a16="http://schemas.microsoft.com/office/drawing/2014/main" id="{5E0424CD-14A9-48B6-A0A5-9C21329C325B}"/>
              </a:ext>
            </a:extLst>
          </p:cNvPr>
          <p:cNvSpPr/>
          <p:nvPr/>
        </p:nvSpPr>
        <p:spPr bwMode="gray">
          <a:xfrm>
            <a:off x="1493467" y="3043573"/>
            <a:ext cx="92948" cy="138273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5" name="Rectangle: Rounded Corners 524">
            <a:extLst>
              <a:ext uri="{FF2B5EF4-FFF2-40B4-BE49-F238E27FC236}">
                <a16:creationId xmlns:a16="http://schemas.microsoft.com/office/drawing/2014/main" id="{F906E8DF-4770-497A-8730-BBB65748A132}"/>
              </a:ext>
            </a:extLst>
          </p:cNvPr>
          <p:cNvSpPr/>
          <p:nvPr/>
        </p:nvSpPr>
        <p:spPr bwMode="gray">
          <a:xfrm>
            <a:off x="128095" y="221914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6" name="Rectangle: Rounded Corners 525">
            <a:extLst>
              <a:ext uri="{FF2B5EF4-FFF2-40B4-BE49-F238E27FC236}">
                <a16:creationId xmlns:a16="http://schemas.microsoft.com/office/drawing/2014/main" id="{7F0E1487-780B-4FA5-8FBC-7F78D62C0FF5}"/>
              </a:ext>
            </a:extLst>
          </p:cNvPr>
          <p:cNvSpPr/>
          <p:nvPr/>
        </p:nvSpPr>
        <p:spPr bwMode="gray">
          <a:xfrm>
            <a:off x="126181" y="1440407"/>
            <a:ext cx="92948" cy="138273"/>
          </a:xfrm>
          <a:prstGeom prst="roundRect">
            <a:avLst/>
          </a:prstGeom>
          <a:solidFill>
            <a:srgbClr val="7030A0">
              <a:alpha val="50000"/>
            </a:srgbClr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7" name="Rectangle: Rounded Corners 526">
            <a:extLst>
              <a:ext uri="{FF2B5EF4-FFF2-40B4-BE49-F238E27FC236}">
                <a16:creationId xmlns:a16="http://schemas.microsoft.com/office/drawing/2014/main" id="{5D33ACEE-8F82-43FD-A5B5-A7B9DEDB8C29}"/>
              </a:ext>
            </a:extLst>
          </p:cNvPr>
          <p:cNvSpPr/>
          <p:nvPr/>
        </p:nvSpPr>
        <p:spPr bwMode="gray">
          <a:xfrm>
            <a:off x="1401053" y="1284562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8" name="Rectangle: Rounded Corners 527">
            <a:extLst>
              <a:ext uri="{FF2B5EF4-FFF2-40B4-BE49-F238E27FC236}">
                <a16:creationId xmlns:a16="http://schemas.microsoft.com/office/drawing/2014/main" id="{87ADC190-D1EF-446D-B892-FF83392E3E34}"/>
              </a:ext>
            </a:extLst>
          </p:cNvPr>
          <p:cNvSpPr/>
          <p:nvPr/>
        </p:nvSpPr>
        <p:spPr bwMode="gray">
          <a:xfrm>
            <a:off x="2351732" y="240607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29" name="Rectangle: Rounded Corners 528">
            <a:extLst>
              <a:ext uri="{FF2B5EF4-FFF2-40B4-BE49-F238E27FC236}">
                <a16:creationId xmlns:a16="http://schemas.microsoft.com/office/drawing/2014/main" id="{53E7CA3D-2495-4DB6-A307-82AEE6C7246E}"/>
              </a:ext>
            </a:extLst>
          </p:cNvPr>
          <p:cNvSpPr/>
          <p:nvPr/>
        </p:nvSpPr>
        <p:spPr bwMode="gray">
          <a:xfrm>
            <a:off x="2258784" y="238510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0" name="Rectangle: Rounded Corners 529">
            <a:extLst>
              <a:ext uri="{FF2B5EF4-FFF2-40B4-BE49-F238E27FC236}">
                <a16:creationId xmlns:a16="http://schemas.microsoft.com/office/drawing/2014/main" id="{D7C685C1-DA7D-4C36-990D-AC1A4FF52FF5}"/>
              </a:ext>
            </a:extLst>
          </p:cNvPr>
          <p:cNvSpPr/>
          <p:nvPr/>
        </p:nvSpPr>
        <p:spPr bwMode="gray">
          <a:xfrm>
            <a:off x="3484386" y="239760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1" name="Rectangle: Rounded Corners 530">
            <a:extLst>
              <a:ext uri="{FF2B5EF4-FFF2-40B4-BE49-F238E27FC236}">
                <a16:creationId xmlns:a16="http://schemas.microsoft.com/office/drawing/2014/main" id="{5BB44D63-08E8-4BF1-992A-589094788EB0}"/>
              </a:ext>
            </a:extLst>
          </p:cNvPr>
          <p:cNvSpPr/>
          <p:nvPr/>
        </p:nvSpPr>
        <p:spPr bwMode="gray">
          <a:xfrm>
            <a:off x="7251817" y="73643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2" name="Rectangle: Rounded Corners 531">
            <a:extLst>
              <a:ext uri="{FF2B5EF4-FFF2-40B4-BE49-F238E27FC236}">
                <a16:creationId xmlns:a16="http://schemas.microsoft.com/office/drawing/2014/main" id="{74129A6C-3DFA-41BF-B6E5-B172D7450BF0}"/>
              </a:ext>
            </a:extLst>
          </p:cNvPr>
          <p:cNvSpPr/>
          <p:nvPr/>
        </p:nvSpPr>
        <p:spPr bwMode="gray">
          <a:xfrm>
            <a:off x="7158869" y="71546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5" name="Rectangle: Rounded Corners 534">
            <a:extLst>
              <a:ext uri="{FF2B5EF4-FFF2-40B4-BE49-F238E27FC236}">
                <a16:creationId xmlns:a16="http://schemas.microsoft.com/office/drawing/2014/main" id="{F139B5A3-7D2D-4708-982E-5FB995D358A7}"/>
              </a:ext>
            </a:extLst>
          </p:cNvPr>
          <p:cNvSpPr/>
          <p:nvPr/>
        </p:nvSpPr>
        <p:spPr bwMode="gray">
          <a:xfrm>
            <a:off x="10473415" y="252133"/>
            <a:ext cx="92948" cy="138273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6" name="Rectangle: Rounded Corners 535">
            <a:extLst>
              <a:ext uri="{FF2B5EF4-FFF2-40B4-BE49-F238E27FC236}">
                <a16:creationId xmlns:a16="http://schemas.microsoft.com/office/drawing/2014/main" id="{A4873B67-A4EA-443F-BE93-DD5F2307882E}"/>
              </a:ext>
            </a:extLst>
          </p:cNvPr>
          <p:cNvSpPr/>
          <p:nvPr/>
        </p:nvSpPr>
        <p:spPr bwMode="gray">
          <a:xfrm>
            <a:off x="10380467" y="252133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7" name="Rectangle: Rounded Corners 536">
            <a:extLst>
              <a:ext uri="{FF2B5EF4-FFF2-40B4-BE49-F238E27FC236}">
                <a16:creationId xmlns:a16="http://schemas.microsoft.com/office/drawing/2014/main" id="{22E788C9-8832-494E-B37C-97F2FCD33C79}"/>
              </a:ext>
            </a:extLst>
          </p:cNvPr>
          <p:cNvSpPr/>
          <p:nvPr/>
        </p:nvSpPr>
        <p:spPr bwMode="gray">
          <a:xfrm>
            <a:off x="10564156" y="252133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8" name="Rectangle: Rounded Corners 537">
            <a:extLst>
              <a:ext uri="{FF2B5EF4-FFF2-40B4-BE49-F238E27FC236}">
                <a16:creationId xmlns:a16="http://schemas.microsoft.com/office/drawing/2014/main" id="{A9464B8B-6A38-46D5-BF04-8206090813BF}"/>
              </a:ext>
            </a:extLst>
          </p:cNvPr>
          <p:cNvSpPr/>
          <p:nvPr/>
        </p:nvSpPr>
        <p:spPr bwMode="gray">
          <a:xfrm>
            <a:off x="139107" y="3878063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39" name="Rectangle: Rounded Corners 538">
            <a:extLst>
              <a:ext uri="{FF2B5EF4-FFF2-40B4-BE49-F238E27FC236}">
                <a16:creationId xmlns:a16="http://schemas.microsoft.com/office/drawing/2014/main" id="{7BB0E688-BC91-4CA5-994F-DF5295EA3FB0}"/>
              </a:ext>
            </a:extLst>
          </p:cNvPr>
          <p:cNvSpPr/>
          <p:nvPr/>
        </p:nvSpPr>
        <p:spPr bwMode="gray">
          <a:xfrm>
            <a:off x="1409721" y="3874977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0" name="Rectangle: Rounded Corners 539">
            <a:extLst>
              <a:ext uri="{FF2B5EF4-FFF2-40B4-BE49-F238E27FC236}">
                <a16:creationId xmlns:a16="http://schemas.microsoft.com/office/drawing/2014/main" id="{7AD163E7-A7E3-484D-93F7-E72FED48B8E9}"/>
              </a:ext>
            </a:extLst>
          </p:cNvPr>
          <p:cNvSpPr/>
          <p:nvPr/>
        </p:nvSpPr>
        <p:spPr bwMode="gray">
          <a:xfrm>
            <a:off x="1384075" y="455539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1" name="Rectangle: Rounded Corners 540">
            <a:extLst>
              <a:ext uri="{FF2B5EF4-FFF2-40B4-BE49-F238E27FC236}">
                <a16:creationId xmlns:a16="http://schemas.microsoft.com/office/drawing/2014/main" id="{0573CA6D-0FAA-48F9-9E15-153515A5FC6E}"/>
              </a:ext>
            </a:extLst>
          </p:cNvPr>
          <p:cNvSpPr/>
          <p:nvPr/>
        </p:nvSpPr>
        <p:spPr bwMode="gray">
          <a:xfrm>
            <a:off x="1386254" y="4384970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2" name="Rectangle: Rounded Corners 541">
            <a:extLst>
              <a:ext uri="{FF2B5EF4-FFF2-40B4-BE49-F238E27FC236}">
                <a16:creationId xmlns:a16="http://schemas.microsoft.com/office/drawing/2014/main" id="{F283C420-E2EA-4906-AFB0-9766BCF6C488}"/>
              </a:ext>
            </a:extLst>
          </p:cNvPr>
          <p:cNvSpPr/>
          <p:nvPr/>
        </p:nvSpPr>
        <p:spPr bwMode="gray">
          <a:xfrm>
            <a:off x="1471484" y="4555398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3" name="Rectangle: Rounded Corners 542">
            <a:extLst>
              <a:ext uri="{FF2B5EF4-FFF2-40B4-BE49-F238E27FC236}">
                <a16:creationId xmlns:a16="http://schemas.microsoft.com/office/drawing/2014/main" id="{9EAF3B86-47C8-46AD-A695-F5CF1E47D8EB}"/>
              </a:ext>
            </a:extLst>
          </p:cNvPr>
          <p:cNvSpPr/>
          <p:nvPr/>
        </p:nvSpPr>
        <p:spPr bwMode="gray">
          <a:xfrm>
            <a:off x="121983" y="4383154"/>
            <a:ext cx="92948" cy="138273"/>
          </a:xfrm>
          <a:prstGeom prst="roundRect">
            <a:avLst/>
          </a:prstGeom>
          <a:solidFill>
            <a:srgbClr val="7030A0">
              <a:alpha val="50000"/>
            </a:srgbClr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4" name="Rectangle: Rounded Corners 543">
            <a:extLst>
              <a:ext uri="{FF2B5EF4-FFF2-40B4-BE49-F238E27FC236}">
                <a16:creationId xmlns:a16="http://schemas.microsoft.com/office/drawing/2014/main" id="{812736F3-ABC6-44A7-AE35-82BBAEFF0DE3}"/>
              </a:ext>
            </a:extLst>
          </p:cNvPr>
          <p:cNvSpPr/>
          <p:nvPr/>
        </p:nvSpPr>
        <p:spPr bwMode="gray">
          <a:xfrm>
            <a:off x="210450" y="4385003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5" name="Rectangle: Rounded Corners 544">
            <a:extLst>
              <a:ext uri="{FF2B5EF4-FFF2-40B4-BE49-F238E27FC236}">
                <a16:creationId xmlns:a16="http://schemas.microsoft.com/office/drawing/2014/main" id="{E651BFC7-789C-40C4-AD65-C756AF4A8D65}"/>
              </a:ext>
            </a:extLst>
          </p:cNvPr>
          <p:cNvSpPr/>
          <p:nvPr/>
        </p:nvSpPr>
        <p:spPr bwMode="gray">
          <a:xfrm>
            <a:off x="217392" y="4559778"/>
            <a:ext cx="92948" cy="138273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6" name="Rectangle: Rounded Corners 545">
            <a:extLst>
              <a:ext uri="{FF2B5EF4-FFF2-40B4-BE49-F238E27FC236}">
                <a16:creationId xmlns:a16="http://schemas.microsoft.com/office/drawing/2014/main" id="{7DF54DBE-0E68-4208-9AFC-748AF46DC3A5}"/>
              </a:ext>
            </a:extLst>
          </p:cNvPr>
          <p:cNvSpPr/>
          <p:nvPr/>
        </p:nvSpPr>
        <p:spPr bwMode="gray">
          <a:xfrm>
            <a:off x="124444" y="455977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47" name="Rectangle: Rounded Corners 546">
            <a:extLst>
              <a:ext uri="{FF2B5EF4-FFF2-40B4-BE49-F238E27FC236}">
                <a16:creationId xmlns:a16="http://schemas.microsoft.com/office/drawing/2014/main" id="{B8D0F162-5C86-45C7-9FC0-3FB50CC566B9}"/>
              </a:ext>
            </a:extLst>
          </p:cNvPr>
          <p:cNvSpPr/>
          <p:nvPr/>
        </p:nvSpPr>
        <p:spPr bwMode="gray">
          <a:xfrm>
            <a:off x="5276297" y="3829944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9" name="Rectangle: Rounded Corners 558">
            <a:extLst>
              <a:ext uri="{FF2B5EF4-FFF2-40B4-BE49-F238E27FC236}">
                <a16:creationId xmlns:a16="http://schemas.microsoft.com/office/drawing/2014/main" id="{C52F6422-25CA-402F-8DB7-29FF60DCF43E}"/>
              </a:ext>
            </a:extLst>
          </p:cNvPr>
          <p:cNvSpPr/>
          <p:nvPr/>
        </p:nvSpPr>
        <p:spPr bwMode="gray">
          <a:xfrm>
            <a:off x="6381828" y="3838421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2" name="Rectangle: Rounded Corners 561">
            <a:extLst>
              <a:ext uri="{FF2B5EF4-FFF2-40B4-BE49-F238E27FC236}">
                <a16:creationId xmlns:a16="http://schemas.microsoft.com/office/drawing/2014/main" id="{342535B9-F23C-4ADD-911D-3F4AE62EA186}"/>
              </a:ext>
            </a:extLst>
          </p:cNvPr>
          <p:cNvSpPr/>
          <p:nvPr/>
        </p:nvSpPr>
        <p:spPr bwMode="gray">
          <a:xfrm>
            <a:off x="5274916" y="4014608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4" name="Rectangle: Rounded Corners 563">
            <a:extLst>
              <a:ext uri="{FF2B5EF4-FFF2-40B4-BE49-F238E27FC236}">
                <a16:creationId xmlns:a16="http://schemas.microsoft.com/office/drawing/2014/main" id="{D11FF657-C3CC-44F5-9AF8-11857B03B03E}"/>
              </a:ext>
            </a:extLst>
          </p:cNvPr>
          <p:cNvSpPr/>
          <p:nvPr/>
        </p:nvSpPr>
        <p:spPr bwMode="gray">
          <a:xfrm>
            <a:off x="910206" y="510207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6" name="Rectangle: Rounded Corners 565">
            <a:extLst>
              <a:ext uri="{FF2B5EF4-FFF2-40B4-BE49-F238E27FC236}">
                <a16:creationId xmlns:a16="http://schemas.microsoft.com/office/drawing/2014/main" id="{8D95CA0F-4847-4DDA-B12D-65CF7843C97E}"/>
              </a:ext>
            </a:extLst>
          </p:cNvPr>
          <p:cNvSpPr/>
          <p:nvPr/>
        </p:nvSpPr>
        <p:spPr bwMode="gray">
          <a:xfrm>
            <a:off x="2006629" y="5103174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7" name="Rectangle: Rounded Corners 566">
            <a:extLst>
              <a:ext uri="{FF2B5EF4-FFF2-40B4-BE49-F238E27FC236}">
                <a16:creationId xmlns:a16="http://schemas.microsoft.com/office/drawing/2014/main" id="{A663F28D-E26D-46DA-AB2F-FE714300D419}"/>
              </a:ext>
            </a:extLst>
          </p:cNvPr>
          <p:cNvSpPr/>
          <p:nvPr/>
        </p:nvSpPr>
        <p:spPr bwMode="gray">
          <a:xfrm>
            <a:off x="3107036" y="5103033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8" name="Rectangle: Rounded Corners 567">
            <a:extLst>
              <a:ext uri="{FF2B5EF4-FFF2-40B4-BE49-F238E27FC236}">
                <a16:creationId xmlns:a16="http://schemas.microsoft.com/office/drawing/2014/main" id="{0B50C5E0-6EE6-4DFC-ABB1-07BE1D991A01}"/>
              </a:ext>
            </a:extLst>
          </p:cNvPr>
          <p:cNvSpPr/>
          <p:nvPr/>
        </p:nvSpPr>
        <p:spPr bwMode="gray">
          <a:xfrm>
            <a:off x="6418159" y="510207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1" name="Rectangle: Rounded Corners 570">
            <a:extLst>
              <a:ext uri="{FF2B5EF4-FFF2-40B4-BE49-F238E27FC236}">
                <a16:creationId xmlns:a16="http://schemas.microsoft.com/office/drawing/2014/main" id="{D730A087-1F46-4564-A281-B2259E49382E}"/>
              </a:ext>
            </a:extLst>
          </p:cNvPr>
          <p:cNvSpPr/>
          <p:nvPr/>
        </p:nvSpPr>
        <p:spPr bwMode="gray">
          <a:xfrm>
            <a:off x="2678630" y="3116331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2" name="Rectangle: Rounded Corners 571">
            <a:extLst>
              <a:ext uri="{FF2B5EF4-FFF2-40B4-BE49-F238E27FC236}">
                <a16:creationId xmlns:a16="http://schemas.microsoft.com/office/drawing/2014/main" id="{CEF822A0-83B5-4472-BE49-EBFC110DB96A}"/>
              </a:ext>
            </a:extLst>
          </p:cNvPr>
          <p:cNvSpPr/>
          <p:nvPr/>
        </p:nvSpPr>
        <p:spPr bwMode="gray">
          <a:xfrm>
            <a:off x="2674953" y="3277007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4" name="Rectangle: Rounded Corners 573">
            <a:extLst>
              <a:ext uri="{FF2B5EF4-FFF2-40B4-BE49-F238E27FC236}">
                <a16:creationId xmlns:a16="http://schemas.microsoft.com/office/drawing/2014/main" id="{DA6E758F-B4DF-4266-8F5F-5D59B81D8AB5}"/>
              </a:ext>
            </a:extLst>
          </p:cNvPr>
          <p:cNvSpPr/>
          <p:nvPr/>
        </p:nvSpPr>
        <p:spPr bwMode="gray">
          <a:xfrm>
            <a:off x="2679748" y="343589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5" name="Rectangle: Rounded Corners 574">
            <a:extLst>
              <a:ext uri="{FF2B5EF4-FFF2-40B4-BE49-F238E27FC236}">
                <a16:creationId xmlns:a16="http://schemas.microsoft.com/office/drawing/2014/main" id="{B513D640-6CF6-4FB6-A32D-FD0780FEDBED}"/>
              </a:ext>
            </a:extLst>
          </p:cNvPr>
          <p:cNvSpPr/>
          <p:nvPr/>
        </p:nvSpPr>
        <p:spPr bwMode="gray">
          <a:xfrm>
            <a:off x="4017769" y="328227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6" name="Rectangle: Rounded Corners 575">
            <a:extLst>
              <a:ext uri="{FF2B5EF4-FFF2-40B4-BE49-F238E27FC236}">
                <a16:creationId xmlns:a16="http://schemas.microsoft.com/office/drawing/2014/main" id="{DB0D8EAE-459B-4CC9-95BD-DC1664896A52}"/>
              </a:ext>
            </a:extLst>
          </p:cNvPr>
          <p:cNvSpPr/>
          <p:nvPr/>
        </p:nvSpPr>
        <p:spPr bwMode="gray">
          <a:xfrm>
            <a:off x="2767901" y="359746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4" name="Rectangle: Rounded Corners 583">
            <a:extLst>
              <a:ext uri="{FF2B5EF4-FFF2-40B4-BE49-F238E27FC236}">
                <a16:creationId xmlns:a16="http://schemas.microsoft.com/office/drawing/2014/main" id="{6FF4F9D6-A47D-4A6B-B99C-5AF783DFDF9B}"/>
              </a:ext>
            </a:extLst>
          </p:cNvPr>
          <p:cNvSpPr/>
          <p:nvPr/>
        </p:nvSpPr>
        <p:spPr bwMode="gray">
          <a:xfrm>
            <a:off x="2674953" y="3595369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5" name="Rectangle: Rounded Corners 584">
            <a:extLst>
              <a:ext uri="{FF2B5EF4-FFF2-40B4-BE49-F238E27FC236}">
                <a16:creationId xmlns:a16="http://schemas.microsoft.com/office/drawing/2014/main" id="{F87D4020-B21D-44A9-ABB7-900ACCE67473}"/>
              </a:ext>
            </a:extLst>
          </p:cNvPr>
          <p:cNvSpPr/>
          <p:nvPr/>
        </p:nvSpPr>
        <p:spPr bwMode="gray">
          <a:xfrm>
            <a:off x="2798856" y="4548149"/>
            <a:ext cx="92948" cy="138273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2" name="Rectangle: Rounded Corners 591">
            <a:extLst>
              <a:ext uri="{FF2B5EF4-FFF2-40B4-BE49-F238E27FC236}">
                <a16:creationId xmlns:a16="http://schemas.microsoft.com/office/drawing/2014/main" id="{3EE67323-1339-4D13-BBC1-DB60FDC7450C}"/>
              </a:ext>
            </a:extLst>
          </p:cNvPr>
          <p:cNvSpPr/>
          <p:nvPr/>
        </p:nvSpPr>
        <p:spPr bwMode="gray">
          <a:xfrm>
            <a:off x="2705908" y="4548149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4E9276A5-5B65-4907-B495-60E5DFB091BA}"/>
              </a:ext>
            </a:extLst>
          </p:cNvPr>
          <p:cNvSpPr/>
          <p:nvPr/>
        </p:nvSpPr>
        <p:spPr bwMode="gray">
          <a:xfrm>
            <a:off x="2714821" y="437992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4" name="Rectangle: Rounded Corners 613">
            <a:extLst>
              <a:ext uri="{FF2B5EF4-FFF2-40B4-BE49-F238E27FC236}">
                <a16:creationId xmlns:a16="http://schemas.microsoft.com/office/drawing/2014/main" id="{0C485B91-3681-4DA2-8073-FFDF657D8933}"/>
              </a:ext>
            </a:extLst>
          </p:cNvPr>
          <p:cNvSpPr/>
          <p:nvPr/>
        </p:nvSpPr>
        <p:spPr bwMode="gray">
          <a:xfrm>
            <a:off x="4048027" y="4382920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5" name="Rectangle: Rounded Corners 614">
            <a:extLst>
              <a:ext uri="{FF2B5EF4-FFF2-40B4-BE49-F238E27FC236}">
                <a16:creationId xmlns:a16="http://schemas.microsoft.com/office/drawing/2014/main" id="{3E214860-0935-4BA5-AF56-D5104BCC6743}"/>
              </a:ext>
            </a:extLst>
          </p:cNvPr>
          <p:cNvSpPr/>
          <p:nvPr/>
        </p:nvSpPr>
        <p:spPr bwMode="gray">
          <a:xfrm>
            <a:off x="4044569" y="4543910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6" name="Rectangle: Rounded Corners 615">
            <a:extLst>
              <a:ext uri="{FF2B5EF4-FFF2-40B4-BE49-F238E27FC236}">
                <a16:creationId xmlns:a16="http://schemas.microsoft.com/office/drawing/2014/main" id="{D6AB1302-5D7E-479F-AABD-BC9641082C5A}"/>
              </a:ext>
            </a:extLst>
          </p:cNvPr>
          <p:cNvSpPr/>
          <p:nvPr/>
        </p:nvSpPr>
        <p:spPr bwMode="gray">
          <a:xfrm>
            <a:off x="2377822" y="5356407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9" name="Rectangle: Rounded Corners 618">
            <a:extLst>
              <a:ext uri="{FF2B5EF4-FFF2-40B4-BE49-F238E27FC236}">
                <a16:creationId xmlns:a16="http://schemas.microsoft.com/office/drawing/2014/main" id="{A7A3087D-1878-4C83-84E8-A06B2ED9E2E1}"/>
              </a:ext>
            </a:extLst>
          </p:cNvPr>
          <p:cNvSpPr/>
          <p:nvPr/>
        </p:nvSpPr>
        <p:spPr bwMode="gray">
          <a:xfrm>
            <a:off x="7038773" y="5358122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1EDB3409-7732-4A24-9212-E654C91DB425}"/>
              </a:ext>
            </a:extLst>
          </p:cNvPr>
          <p:cNvSpPr/>
          <p:nvPr/>
        </p:nvSpPr>
        <p:spPr bwMode="gray">
          <a:xfrm>
            <a:off x="6945861" y="535812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1" name="Rectangle: Rounded Corners 630">
            <a:extLst>
              <a:ext uri="{FF2B5EF4-FFF2-40B4-BE49-F238E27FC236}">
                <a16:creationId xmlns:a16="http://schemas.microsoft.com/office/drawing/2014/main" id="{69CC133C-EF66-413C-8AA9-7CB2CC177D98}"/>
              </a:ext>
            </a:extLst>
          </p:cNvPr>
          <p:cNvSpPr/>
          <p:nvPr/>
        </p:nvSpPr>
        <p:spPr bwMode="gray">
          <a:xfrm>
            <a:off x="8068803" y="535340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2" name="Rectangle: Rounded Corners 631">
            <a:extLst>
              <a:ext uri="{FF2B5EF4-FFF2-40B4-BE49-F238E27FC236}">
                <a16:creationId xmlns:a16="http://schemas.microsoft.com/office/drawing/2014/main" id="{C6A51880-1398-425F-8C6C-E9DE862FC209}"/>
              </a:ext>
            </a:extLst>
          </p:cNvPr>
          <p:cNvSpPr/>
          <p:nvPr/>
        </p:nvSpPr>
        <p:spPr bwMode="gray">
          <a:xfrm>
            <a:off x="9175531" y="5353407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3" name="Rectangle: Rounded Corners 632">
            <a:extLst>
              <a:ext uri="{FF2B5EF4-FFF2-40B4-BE49-F238E27FC236}">
                <a16:creationId xmlns:a16="http://schemas.microsoft.com/office/drawing/2014/main" id="{CF7B81FF-BFA7-49E3-878C-BCC32E3E9188}"/>
              </a:ext>
            </a:extLst>
          </p:cNvPr>
          <p:cNvSpPr/>
          <p:nvPr/>
        </p:nvSpPr>
        <p:spPr bwMode="gray">
          <a:xfrm>
            <a:off x="11037147" y="5347331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5" name="Rectangle: Rounded Corners 634">
            <a:extLst>
              <a:ext uri="{FF2B5EF4-FFF2-40B4-BE49-F238E27FC236}">
                <a16:creationId xmlns:a16="http://schemas.microsoft.com/office/drawing/2014/main" id="{1FAC90B6-853C-4DC9-80E1-E7654908A0DB}"/>
              </a:ext>
            </a:extLst>
          </p:cNvPr>
          <p:cNvSpPr/>
          <p:nvPr/>
        </p:nvSpPr>
        <p:spPr bwMode="gray">
          <a:xfrm>
            <a:off x="10298196" y="6239901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0" name="Rectangle: Rounded Corners 639">
            <a:extLst>
              <a:ext uri="{FF2B5EF4-FFF2-40B4-BE49-F238E27FC236}">
                <a16:creationId xmlns:a16="http://schemas.microsoft.com/office/drawing/2014/main" id="{2E78D829-0016-4B8A-9272-4F32CB64566F}"/>
              </a:ext>
            </a:extLst>
          </p:cNvPr>
          <p:cNvSpPr/>
          <p:nvPr/>
        </p:nvSpPr>
        <p:spPr bwMode="gray">
          <a:xfrm>
            <a:off x="11165699" y="6241549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7" name="Rectangle: Rounded Corners 646">
            <a:extLst>
              <a:ext uri="{FF2B5EF4-FFF2-40B4-BE49-F238E27FC236}">
                <a16:creationId xmlns:a16="http://schemas.microsoft.com/office/drawing/2014/main" id="{D7483168-1AE8-4FCA-A98B-AC10506672BF}"/>
              </a:ext>
            </a:extLst>
          </p:cNvPr>
          <p:cNvSpPr/>
          <p:nvPr/>
        </p:nvSpPr>
        <p:spPr bwMode="gray">
          <a:xfrm>
            <a:off x="7684367" y="6240367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3" name="Rectangle: Rounded Corners 662">
            <a:extLst>
              <a:ext uri="{FF2B5EF4-FFF2-40B4-BE49-F238E27FC236}">
                <a16:creationId xmlns:a16="http://schemas.microsoft.com/office/drawing/2014/main" id="{DAB93F03-B6F5-4EC1-8072-A7D90FBF382A}"/>
              </a:ext>
            </a:extLst>
          </p:cNvPr>
          <p:cNvSpPr/>
          <p:nvPr/>
        </p:nvSpPr>
        <p:spPr bwMode="gray">
          <a:xfrm>
            <a:off x="8373688" y="5785127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65" name="Rectangle: Rounded Corners 664">
            <a:extLst>
              <a:ext uri="{FF2B5EF4-FFF2-40B4-BE49-F238E27FC236}">
                <a16:creationId xmlns:a16="http://schemas.microsoft.com/office/drawing/2014/main" id="{C052AECC-4E3C-471F-BCC0-A23D5C8704BC}"/>
              </a:ext>
            </a:extLst>
          </p:cNvPr>
          <p:cNvSpPr/>
          <p:nvPr/>
        </p:nvSpPr>
        <p:spPr bwMode="gray">
          <a:xfrm>
            <a:off x="8280740" y="5782153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6" name="Rectangle: Rounded Corners 675">
            <a:extLst>
              <a:ext uri="{FF2B5EF4-FFF2-40B4-BE49-F238E27FC236}">
                <a16:creationId xmlns:a16="http://schemas.microsoft.com/office/drawing/2014/main" id="{9359A456-1989-441E-9E00-62C4F9583C46}"/>
              </a:ext>
            </a:extLst>
          </p:cNvPr>
          <p:cNvSpPr/>
          <p:nvPr/>
        </p:nvSpPr>
        <p:spPr bwMode="gray">
          <a:xfrm>
            <a:off x="1340676" y="5779098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7" name="Rectangle: Rounded Corners 676">
            <a:extLst>
              <a:ext uri="{FF2B5EF4-FFF2-40B4-BE49-F238E27FC236}">
                <a16:creationId xmlns:a16="http://schemas.microsoft.com/office/drawing/2014/main" id="{0C23FD6A-7660-42E7-BAE0-AD84937DCEBF}"/>
              </a:ext>
            </a:extLst>
          </p:cNvPr>
          <p:cNvSpPr/>
          <p:nvPr/>
        </p:nvSpPr>
        <p:spPr bwMode="gray">
          <a:xfrm>
            <a:off x="2533125" y="577371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8" name="Rectangle: Rounded Corners 677">
            <a:extLst>
              <a:ext uri="{FF2B5EF4-FFF2-40B4-BE49-F238E27FC236}">
                <a16:creationId xmlns:a16="http://schemas.microsoft.com/office/drawing/2014/main" id="{8A6C6D61-D7CD-421F-BF64-76DC9C0C767F}"/>
              </a:ext>
            </a:extLst>
          </p:cNvPr>
          <p:cNvSpPr/>
          <p:nvPr/>
        </p:nvSpPr>
        <p:spPr bwMode="gray">
          <a:xfrm>
            <a:off x="2531210" y="596590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79" name="Rectangle: Rounded Corners 678">
            <a:extLst>
              <a:ext uri="{FF2B5EF4-FFF2-40B4-BE49-F238E27FC236}">
                <a16:creationId xmlns:a16="http://schemas.microsoft.com/office/drawing/2014/main" id="{9C4509B2-501D-4DFF-9F42-5F4EC6B2B19F}"/>
              </a:ext>
            </a:extLst>
          </p:cNvPr>
          <p:cNvSpPr/>
          <p:nvPr/>
        </p:nvSpPr>
        <p:spPr bwMode="gray">
          <a:xfrm>
            <a:off x="3647323" y="5800069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0" name="Rectangle: Rounded Corners 679">
            <a:extLst>
              <a:ext uri="{FF2B5EF4-FFF2-40B4-BE49-F238E27FC236}">
                <a16:creationId xmlns:a16="http://schemas.microsoft.com/office/drawing/2014/main" id="{C57BD509-0CC7-44BA-BAFC-0C9A8E5F973C}"/>
              </a:ext>
            </a:extLst>
          </p:cNvPr>
          <p:cNvSpPr/>
          <p:nvPr/>
        </p:nvSpPr>
        <p:spPr bwMode="gray">
          <a:xfrm>
            <a:off x="3647420" y="594450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1" name="Rectangle: Rounded Corners 680">
            <a:extLst>
              <a:ext uri="{FF2B5EF4-FFF2-40B4-BE49-F238E27FC236}">
                <a16:creationId xmlns:a16="http://schemas.microsoft.com/office/drawing/2014/main" id="{389F515E-A4F3-45AA-8EC9-791422410E47}"/>
              </a:ext>
            </a:extLst>
          </p:cNvPr>
          <p:cNvSpPr/>
          <p:nvPr/>
        </p:nvSpPr>
        <p:spPr bwMode="gray">
          <a:xfrm>
            <a:off x="4833569" y="578553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2" name="Rectangle: Rounded Corners 681">
            <a:extLst>
              <a:ext uri="{FF2B5EF4-FFF2-40B4-BE49-F238E27FC236}">
                <a16:creationId xmlns:a16="http://schemas.microsoft.com/office/drawing/2014/main" id="{9AB5E588-3AD5-4A23-A61F-C13951365E11}"/>
              </a:ext>
            </a:extLst>
          </p:cNvPr>
          <p:cNvSpPr/>
          <p:nvPr/>
        </p:nvSpPr>
        <p:spPr bwMode="gray">
          <a:xfrm>
            <a:off x="4833569" y="5953581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3" name="Rectangle: Rounded Corners 682">
            <a:extLst>
              <a:ext uri="{FF2B5EF4-FFF2-40B4-BE49-F238E27FC236}">
                <a16:creationId xmlns:a16="http://schemas.microsoft.com/office/drawing/2014/main" id="{E3202E81-6A2D-440D-968B-8EA614A85DFF}"/>
              </a:ext>
            </a:extLst>
          </p:cNvPr>
          <p:cNvSpPr/>
          <p:nvPr/>
        </p:nvSpPr>
        <p:spPr bwMode="gray">
          <a:xfrm>
            <a:off x="5966569" y="579584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4" name="Rectangle: Rounded Corners 683">
            <a:extLst>
              <a:ext uri="{FF2B5EF4-FFF2-40B4-BE49-F238E27FC236}">
                <a16:creationId xmlns:a16="http://schemas.microsoft.com/office/drawing/2014/main" id="{D00B50C0-226F-48C5-ACE4-F45A6CC1FAE7}"/>
              </a:ext>
            </a:extLst>
          </p:cNvPr>
          <p:cNvSpPr/>
          <p:nvPr/>
        </p:nvSpPr>
        <p:spPr bwMode="gray">
          <a:xfrm>
            <a:off x="5266762" y="2029137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5" name="Rectangle: Rounded Corners 684">
            <a:extLst>
              <a:ext uri="{FF2B5EF4-FFF2-40B4-BE49-F238E27FC236}">
                <a16:creationId xmlns:a16="http://schemas.microsoft.com/office/drawing/2014/main" id="{2D6C8E69-9C07-45D7-921D-43CE3180330B}"/>
              </a:ext>
            </a:extLst>
          </p:cNvPr>
          <p:cNvSpPr/>
          <p:nvPr/>
        </p:nvSpPr>
        <p:spPr bwMode="gray">
          <a:xfrm>
            <a:off x="5346220" y="2029137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6" name="Rectangle: Rounded Corners 685">
            <a:extLst>
              <a:ext uri="{FF2B5EF4-FFF2-40B4-BE49-F238E27FC236}">
                <a16:creationId xmlns:a16="http://schemas.microsoft.com/office/drawing/2014/main" id="{EE07E6BE-7C21-4B80-A916-9AC70B5B2F6A}"/>
              </a:ext>
            </a:extLst>
          </p:cNvPr>
          <p:cNvSpPr/>
          <p:nvPr/>
        </p:nvSpPr>
        <p:spPr bwMode="gray">
          <a:xfrm>
            <a:off x="5338857" y="1862812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FC752AD1-8769-42F2-B8AB-9438726EAE21}"/>
              </a:ext>
            </a:extLst>
          </p:cNvPr>
          <p:cNvSpPr/>
          <p:nvPr/>
        </p:nvSpPr>
        <p:spPr bwMode="gray">
          <a:xfrm>
            <a:off x="5355776" y="112102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8" name="Rectangle: Rounded Corners 687">
            <a:extLst>
              <a:ext uri="{FF2B5EF4-FFF2-40B4-BE49-F238E27FC236}">
                <a16:creationId xmlns:a16="http://schemas.microsoft.com/office/drawing/2014/main" id="{F6175897-B0D1-4148-9756-6D1E4CF1695C}"/>
              </a:ext>
            </a:extLst>
          </p:cNvPr>
          <p:cNvSpPr/>
          <p:nvPr/>
        </p:nvSpPr>
        <p:spPr bwMode="gray">
          <a:xfrm>
            <a:off x="5251968" y="1862835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89" name="Rectangle: Rounded Corners 688">
            <a:extLst>
              <a:ext uri="{FF2B5EF4-FFF2-40B4-BE49-F238E27FC236}">
                <a16:creationId xmlns:a16="http://schemas.microsoft.com/office/drawing/2014/main" id="{4F922718-7331-4614-8A24-3E9B8F5923B3}"/>
              </a:ext>
            </a:extLst>
          </p:cNvPr>
          <p:cNvSpPr/>
          <p:nvPr/>
        </p:nvSpPr>
        <p:spPr bwMode="gray">
          <a:xfrm>
            <a:off x="6359722" y="1874361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0" name="Rectangle: Rounded Corners 689">
            <a:extLst>
              <a:ext uri="{FF2B5EF4-FFF2-40B4-BE49-F238E27FC236}">
                <a16:creationId xmlns:a16="http://schemas.microsoft.com/office/drawing/2014/main" id="{381E788B-D863-40F0-9D82-C6ABA2C9642E}"/>
              </a:ext>
            </a:extLst>
          </p:cNvPr>
          <p:cNvSpPr/>
          <p:nvPr/>
        </p:nvSpPr>
        <p:spPr bwMode="gray">
          <a:xfrm>
            <a:off x="5270025" y="111353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1" name="Rectangle: Rounded Corners 690">
            <a:extLst>
              <a:ext uri="{FF2B5EF4-FFF2-40B4-BE49-F238E27FC236}">
                <a16:creationId xmlns:a16="http://schemas.microsoft.com/office/drawing/2014/main" id="{C90CE869-92F7-40C6-BDBD-1AC2E8B6AE8E}"/>
              </a:ext>
            </a:extLst>
          </p:cNvPr>
          <p:cNvSpPr/>
          <p:nvPr/>
        </p:nvSpPr>
        <p:spPr bwMode="gray">
          <a:xfrm>
            <a:off x="5271829" y="1289670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2" name="Rectangle: Rounded Corners 691">
            <a:extLst>
              <a:ext uri="{FF2B5EF4-FFF2-40B4-BE49-F238E27FC236}">
                <a16:creationId xmlns:a16="http://schemas.microsoft.com/office/drawing/2014/main" id="{0BD42FB5-CE67-46A9-9CED-F1285D20891E}"/>
              </a:ext>
            </a:extLst>
          </p:cNvPr>
          <p:cNvSpPr/>
          <p:nvPr/>
        </p:nvSpPr>
        <p:spPr bwMode="gray">
          <a:xfrm>
            <a:off x="6387201" y="1298354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3" name="Rectangle: Rounded Corners 692">
            <a:extLst>
              <a:ext uri="{FF2B5EF4-FFF2-40B4-BE49-F238E27FC236}">
                <a16:creationId xmlns:a16="http://schemas.microsoft.com/office/drawing/2014/main" id="{D493AE30-426C-4FC2-B7D8-ADA1B96B5BF3}"/>
              </a:ext>
            </a:extLst>
          </p:cNvPr>
          <p:cNvSpPr/>
          <p:nvPr/>
        </p:nvSpPr>
        <p:spPr bwMode="gray">
          <a:xfrm>
            <a:off x="5271829" y="146605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4" name="Rectangle: Rounded Corners 693">
            <a:extLst>
              <a:ext uri="{FF2B5EF4-FFF2-40B4-BE49-F238E27FC236}">
                <a16:creationId xmlns:a16="http://schemas.microsoft.com/office/drawing/2014/main" id="{ED0EF811-CCC7-4FE3-8409-78878D4B4520}"/>
              </a:ext>
            </a:extLst>
          </p:cNvPr>
          <p:cNvSpPr/>
          <p:nvPr/>
        </p:nvSpPr>
        <p:spPr bwMode="gray">
          <a:xfrm>
            <a:off x="6377224" y="112745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5" name="Rectangle: Rounded Corners 694">
            <a:extLst>
              <a:ext uri="{FF2B5EF4-FFF2-40B4-BE49-F238E27FC236}">
                <a16:creationId xmlns:a16="http://schemas.microsoft.com/office/drawing/2014/main" id="{8429E146-59F4-4439-B136-2BB3D9A7D5E8}"/>
              </a:ext>
            </a:extLst>
          </p:cNvPr>
          <p:cNvSpPr/>
          <p:nvPr/>
        </p:nvSpPr>
        <p:spPr bwMode="gray">
          <a:xfrm>
            <a:off x="6464633" y="1127458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6" name="Rectangle: Rounded Corners 695">
            <a:extLst>
              <a:ext uri="{FF2B5EF4-FFF2-40B4-BE49-F238E27FC236}">
                <a16:creationId xmlns:a16="http://schemas.microsoft.com/office/drawing/2014/main" id="{7624D4CC-CFCE-4BF3-833A-4BEB62B9DAEA}"/>
              </a:ext>
            </a:extLst>
          </p:cNvPr>
          <p:cNvSpPr/>
          <p:nvPr/>
        </p:nvSpPr>
        <p:spPr bwMode="gray">
          <a:xfrm>
            <a:off x="3499025" y="269577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7" name="Rectangle: Rounded Corners 696">
            <a:extLst>
              <a:ext uri="{FF2B5EF4-FFF2-40B4-BE49-F238E27FC236}">
                <a16:creationId xmlns:a16="http://schemas.microsoft.com/office/drawing/2014/main" id="{4063CCCB-93D0-477F-A324-7C5DEE0A90D6}"/>
              </a:ext>
            </a:extLst>
          </p:cNvPr>
          <p:cNvSpPr/>
          <p:nvPr/>
        </p:nvSpPr>
        <p:spPr bwMode="gray">
          <a:xfrm>
            <a:off x="3411429" y="2701535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8" name="Rectangle: Rounded Corners 697">
            <a:extLst>
              <a:ext uri="{FF2B5EF4-FFF2-40B4-BE49-F238E27FC236}">
                <a16:creationId xmlns:a16="http://schemas.microsoft.com/office/drawing/2014/main" id="{BD4D550D-3D3A-453A-A857-C01DA3F48A37}"/>
              </a:ext>
            </a:extLst>
          </p:cNvPr>
          <p:cNvSpPr/>
          <p:nvPr/>
        </p:nvSpPr>
        <p:spPr bwMode="gray">
          <a:xfrm>
            <a:off x="2746119" y="242751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9" name="Rectangle: Rounded Corners 698">
            <a:extLst>
              <a:ext uri="{FF2B5EF4-FFF2-40B4-BE49-F238E27FC236}">
                <a16:creationId xmlns:a16="http://schemas.microsoft.com/office/drawing/2014/main" id="{AC3277E4-54EB-47BB-B5A5-CB1B3B853EAC}"/>
              </a:ext>
            </a:extLst>
          </p:cNvPr>
          <p:cNvSpPr/>
          <p:nvPr/>
        </p:nvSpPr>
        <p:spPr bwMode="gray">
          <a:xfrm>
            <a:off x="2658523" y="242531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0" name="Rectangle: Rounded Corners 699">
            <a:extLst>
              <a:ext uri="{FF2B5EF4-FFF2-40B4-BE49-F238E27FC236}">
                <a16:creationId xmlns:a16="http://schemas.microsoft.com/office/drawing/2014/main" id="{41A3A1D9-286B-40ED-845B-6998E92F2BAB}"/>
              </a:ext>
            </a:extLst>
          </p:cNvPr>
          <p:cNvSpPr/>
          <p:nvPr/>
        </p:nvSpPr>
        <p:spPr bwMode="gray">
          <a:xfrm>
            <a:off x="2660010" y="2261867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2" name="Rectangle: Rounded Corners 701">
            <a:extLst>
              <a:ext uri="{FF2B5EF4-FFF2-40B4-BE49-F238E27FC236}">
                <a16:creationId xmlns:a16="http://schemas.microsoft.com/office/drawing/2014/main" id="{9D5E721D-C403-4600-AF09-13185E4092F3}"/>
              </a:ext>
            </a:extLst>
          </p:cNvPr>
          <p:cNvSpPr/>
          <p:nvPr/>
        </p:nvSpPr>
        <p:spPr bwMode="gray">
          <a:xfrm>
            <a:off x="3502540" y="2268633"/>
            <a:ext cx="81163" cy="142582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1" name="Rectangle: Rounded Corners 700">
            <a:extLst>
              <a:ext uri="{FF2B5EF4-FFF2-40B4-BE49-F238E27FC236}">
                <a16:creationId xmlns:a16="http://schemas.microsoft.com/office/drawing/2014/main" id="{C26C3638-2B33-4DF3-9019-D510BC5D7FF8}"/>
              </a:ext>
            </a:extLst>
          </p:cNvPr>
          <p:cNvSpPr/>
          <p:nvPr/>
        </p:nvSpPr>
        <p:spPr bwMode="gray">
          <a:xfrm>
            <a:off x="3571635" y="2268633"/>
            <a:ext cx="81163" cy="142582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3" name="Rectangle: Rounded Corners 702">
            <a:extLst>
              <a:ext uri="{FF2B5EF4-FFF2-40B4-BE49-F238E27FC236}">
                <a16:creationId xmlns:a16="http://schemas.microsoft.com/office/drawing/2014/main" id="{D2F2611C-B717-4D9E-9D38-208B6AD136EF}"/>
              </a:ext>
            </a:extLst>
          </p:cNvPr>
          <p:cNvSpPr/>
          <p:nvPr/>
        </p:nvSpPr>
        <p:spPr bwMode="gray">
          <a:xfrm>
            <a:off x="3638523" y="2268633"/>
            <a:ext cx="81163" cy="142582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4" name="Rectangle: Rounded Corners 703">
            <a:extLst>
              <a:ext uri="{FF2B5EF4-FFF2-40B4-BE49-F238E27FC236}">
                <a16:creationId xmlns:a16="http://schemas.microsoft.com/office/drawing/2014/main" id="{5525B54D-D58F-416B-9A2F-FBED79C3BF62}"/>
              </a:ext>
            </a:extLst>
          </p:cNvPr>
          <p:cNvSpPr/>
          <p:nvPr/>
        </p:nvSpPr>
        <p:spPr bwMode="gray">
          <a:xfrm>
            <a:off x="979767" y="4850262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5" name="Rectangle: Rounded Corners 704">
            <a:extLst>
              <a:ext uri="{FF2B5EF4-FFF2-40B4-BE49-F238E27FC236}">
                <a16:creationId xmlns:a16="http://schemas.microsoft.com/office/drawing/2014/main" id="{A7E56A5C-2814-4D00-833B-928446D23FF2}"/>
              </a:ext>
            </a:extLst>
          </p:cNvPr>
          <p:cNvSpPr/>
          <p:nvPr/>
        </p:nvSpPr>
        <p:spPr bwMode="gray">
          <a:xfrm>
            <a:off x="892171" y="485026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6" name="Rectangle: Rounded Corners 705">
            <a:extLst>
              <a:ext uri="{FF2B5EF4-FFF2-40B4-BE49-F238E27FC236}">
                <a16:creationId xmlns:a16="http://schemas.microsoft.com/office/drawing/2014/main" id="{04BAC429-5EE2-4F25-A379-453B7EF3FCC7}"/>
              </a:ext>
            </a:extLst>
          </p:cNvPr>
          <p:cNvSpPr/>
          <p:nvPr/>
        </p:nvSpPr>
        <p:spPr bwMode="gray">
          <a:xfrm>
            <a:off x="2747606" y="965201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07" name="Rectangle: Rounded Corners 706">
            <a:extLst>
              <a:ext uri="{FF2B5EF4-FFF2-40B4-BE49-F238E27FC236}">
                <a16:creationId xmlns:a16="http://schemas.microsoft.com/office/drawing/2014/main" id="{4F782BE7-2701-4771-8826-109A1C6C8A8C}"/>
              </a:ext>
            </a:extLst>
          </p:cNvPr>
          <p:cNvSpPr/>
          <p:nvPr/>
        </p:nvSpPr>
        <p:spPr bwMode="gray">
          <a:xfrm>
            <a:off x="2660010" y="963009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1" name="Rectangle: Rounded Corners 710">
            <a:extLst>
              <a:ext uri="{FF2B5EF4-FFF2-40B4-BE49-F238E27FC236}">
                <a16:creationId xmlns:a16="http://schemas.microsoft.com/office/drawing/2014/main" id="{509C6944-04BD-4223-BA87-7B1B6925019E}"/>
              </a:ext>
            </a:extLst>
          </p:cNvPr>
          <p:cNvSpPr/>
          <p:nvPr/>
        </p:nvSpPr>
        <p:spPr bwMode="gray">
          <a:xfrm>
            <a:off x="4042953" y="97731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2" name="Rectangle: Rounded Corners 711">
            <a:extLst>
              <a:ext uri="{FF2B5EF4-FFF2-40B4-BE49-F238E27FC236}">
                <a16:creationId xmlns:a16="http://schemas.microsoft.com/office/drawing/2014/main" id="{2298A1DB-084D-4314-8F5B-0686600704FA}"/>
              </a:ext>
            </a:extLst>
          </p:cNvPr>
          <p:cNvSpPr/>
          <p:nvPr/>
        </p:nvSpPr>
        <p:spPr bwMode="gray">
          <a:xfrm>
            <a:off x="4126360" y="975537"/>
            <a:ext cx="81163" cy="142582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4" name="Rectangle: Rounded Corners 713">
            <a:extLst>
              <a:ext uri="{FF2B5EF4-FFF2-40B4-BE49-F238E27FC236}">
                <a16:creationId xmlns:a16="http://schemas.microsoft.com/office/drawing/2014/main" id="{E9BEC902-5EF6-4EB4-8CDE-DC8C4B2C14B8}"/>
              </a:ext>
            </a:extLst>
          </p:cNvPr>
          <p:cNvSpPr/>
          <p:nvPr/>
        </p:nvSpPr>
        <p:spPr bwMode="gray">
          <a:xfrm>
            <a:off x="2737211" y="1146218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5" name="Rectangle: Rounded Corners 714">
            <a:extLst>
              <a:ext uri="{FF2B5EF4-FFF2-40B4-BE49-F238E27FC236}">
                <a16:creationId xmlns:a16="http://schemas.microsoft.com/office/drawing/2014/main" id="{3ABC6212-54B9-4EBA-9AEE-16AE5C9D20F5}"/>
              </a:ext>
            </a:extLst>
          </p:cNvPr>
          <p:cNvSpPr/>
          <p:nvPr/>
        </p:nvSpPr>
        <p:spPr bwMode="gray">
          <a:xfrm>
            <a:off x="2665517" y="1144027"/>
            <a:ext cx="81163" cy="131864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0" name="Rectangle: Rounded Corners 709">
            <a:extLst>
              <a:ext uri="{FF2B5EF4-FFF2-40B4-BE49-F238E27FC236}">
                <a16:creationId xmlns:a16="http://schemas.microsoft.com/office/drawing/2014/main" id="{D4837C9B-E678-46F8-A2E8-2642E15155D7}"/>
              </a:ext>
            </a:extLst>
          </p:cNvPr>
          <p:cNvSpPr/>
          <p:nvPr/>
        </p:nvSpPr>
        <p:spPr bwMode="gray">
          <a:xfrm>
            <a:off x="2817364" y="1140349"/>
            <a:ext cx="81163" cy="142582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6" name="Rectangle: Rounded Corners 715">
            <a:extLst>
              <a:ext uri="{FF2B5EF4-FFF2-40B4-BE49-F238E27FC236}">
                <a16:creationId xmlns:a16="http://schemas.microsoft.com/office/drawing/2014/main" id="{23B36AC7-F52A-4CFF-92B8-2F50D7D3DBE8}"/>
              </a:ext>
            </a:extLst>
          </p:cNvPr>
          <p:cNvSpPr/>
          <p:nvPr/>
        </p:nvSpPr>
        <p:spPr bwMode="gray">
          <a:xfrm>
            <a:off x="2101767" y="4850262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7" name="Rectangle: Rounded Corners 716">
            <a:extLst>
              <a:ext uri="{FF2B5EF4-FFF2-40B4-BE49-F238E27FC236}">
                <a16:creationId xmlns:a16="http://schemas.microsoft.com/office/drawing/2014/main" id="{C26F5C7A-B496-4FE9-9ADB-8F5215D78330}"/>
              </a:ext>
            </a:extLst>
          </p:cNvPr>
          <p:cNvSpPr/>
          <p:nvPr/>
        </p:nvSpPr>
        <p:spPr bwMode="gray">
          <a:xfrm>
            <a:off x="2030073" y="4853466"/>
            <a:ext cx="81163" cy="131864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8" name="Rectangle: Rounded Corners 717">
            <a:extLst>
              <a:ext uri="{FF2B5EF4-FFF2-40B4-BE49-F238E27FC236}">
                <a16:creationId xmlns:a16="http://schemas.microsoft.com/office/drawing/2014/main" id="{76AA72EF-5646-46CD-BFF2-481209A36367}"/>
              </a:ext>
            </a:extLst>
          </p:cNvPr>
          <p:cNvSpPr/>
          <p:nvPr/>
        </p:nvSpPr>
        <p:spPr bwMode="gray">
          <a:xfrm>
            <a:off x="2181920" y="4848107"/>
            <a:ext cx="81163" cy="142582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9" name="Rectangle: Rounded Corners 718">
            <a:extLst>
              <a:ext uri="{FF2B5EF4-FFF2-40B4-BE49-F238E27FC236}">
                <a16:creationId xmlns:a16="http://schemas.microsoft.com/office/drawing/2014/main" id="{E4F2747C-50B1-49BC-B0EC-B6DB31D4B495}"/>
              </a:ext>
            </a:extLst>
          </p:cNvPr>
          <p:cNvSpPr/>
          <p:nvPr/>
        </p:nvSpPr>
        <p:spPr bwMode="gray">
          <a:xfrm>
            <a:off x="3112120" y="485026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20" name="Rectangle: Rounded Corners 719">
            <a:extLst>
              <a:ext uri="{FF2B5EF4-FFF2-40B4-BE49-F238E27FC236}">
                <a16:creationId xmlns:a16="http://schemas.microsoft.com/office/drawing/2014/main" id="{A761B54D-9DC9-47F8-AC6C-CDE9CF8E878F}"/>
              </a:ext>
            </a:extLst>
          </p:cNvPr>
          <p:cNvSpPr/>
          <p:nvPr/>
        </p:nvSpPr>
        <p:spPr bwMode="gray">
          <a:xfrm>
            <a:off x="3199529" y="4850262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21" name="Rectangle: Rounded Corners 720">
            <a:extLst>
              <a:ext uri="{FF2B5EF4-FFF2-40B4-BE49-F238E27FC236}">
                <a16:creationId xmlns:a16="http://schemas.microsoft.com/office/drawing/2014/main" id="{7D856120-83FD-42E3-B368-2DA551F94558}"/>
              </a:ext>
            </a:extLst>
          </p:cNvPr>
          <p:cNvSpPr/>
          <p:nvPr/>
        </p:nvSpPr>
        <p:spPr bwMode="gray">
          <a:xfrm>
            <a:off x="6420915" y="485026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22" name="Rectangle: Rounded Corners 721">
            <a:extLst>
              <a:ext uri="{FF2B5EF4-FFF2-40B4-BE49-F238E27FC236}">
                <a16:creationId xmlns:a16="http://schemas.microsoft.com/office/drawing/2014/main" id="{314665C5-498A-4EF8-9F2C-B0C974E9B902}"/>
              </a:ext>
            </a:extLst>
          </p:cNvPr>
          <p:cNvSpPr/>
          <p:nvPr/>
        </p:nvSpPr>
        <p:spPr bwMode="gray">
          <a:xfrm>
            <a:off x="6508324" y="4850262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23" name="Rectangle: Rounded Corners 722">
            <a:extLst>
              <a:ext uri="{FF2B5EF4-FFF2-40B4-BE49-F238E27FC236}">
                <a16:creationId xmlns:a16="http://schemas.microsoft.com/office/drawing/2014/main" id="{66C37EB2-A02C-4005-B031-E751C6FD8B6A}"/>
              </a:ext>
            </a:extLst>
          </p:cNvPr>
          <p:cNvSpPr/>
          <p:nvPr/>
        </p:nvSpPr>
        <p:spPr bwMode="gray">
          <a:xfrm>
            <a:off x="9754914" y="485026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24" name="Rectangle: Rounded Corners 723">
            <a:extLst>
              <a:ext uri="{FF2B5EF4-FFF2-40B4-BE49-F238E27FC236}">
                <a16:creationId xmlns:a16="http://schemas.microsoft.com/office/drawing/2014/main" id="{8CE67807-3C79-4B7A-8182-240CCB22E742}"/>
              </a:ext>
            </a:extLst>
          </p:cNvPr>
          <p:cNvSpPr/>
          <p:nvPr/>
        </p:nvSpPr>
        <p:spPr bwMode="gray">
          <a:xfrm>
            <a:off x="9842323" y="4850262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25" name="Rectangle: Rounded Corners 724">
            <a:extLst>
              <a:ext uri="{FF2B5EF4-FFF2-40B4-BE49-F238E27FC236}">
                <a16:creationId xmlns:a16="http://schemas.microsoft.com/office/drawing/2014/main" id="{4198E91B-3BC0-490F-B727-3FB19F494576}"/>
              </a:ext>
            </a:extLst>
          </p:cNvPr>
          <p:cNvSpPr/>
          <p:nvPr/>
        </p:nvSpPr>
        <p:spPr bwMode="gray">
          <a:xfrm>
            <a:off x="4214407" y="485026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26" name="Rectangle: Rounded Corners 725">
            <a:extLst>
              <a:ext uri="{FF2B5EF4-FFF2-40B4-BE49-F238E27FC236}">
                <a16:creationId xmlns:a16="http://schemas.microsoft.com/office/drawing/2014/main" id="{4F7C7E74-B195-4B03-8A65-B2CD88FB8DA9}"/>
              </a:ext>
            </a:extLst>
          </p:cNvPr>
          <p:cNvSpPr/>
          <p:nvPr/>
        </p:nvSpPr>
        <p:spPr bwMode="gray">
          <a:xfrm>
            <a:off x="4301816" y="4850262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27" name="Rectangle: Rounded Corners 726">
            <a:extLst>
              <a:ext uri="{FF2B5EF4-FFF2-40B4-BE49-F238E27FC236}">
                <a16:creationId xmlns:a16="http://schemas.microsoft.com/office/drawing/2014/main" id="{66FB6037-AA70-40EE-8240-EBF991504C87}"/>
              </a:ext>
            </a:extLst>
          </p:cNvPr>
          <p:cNvSpPr/>
          <p:nvPr/>
        </p:nvSpPr>
        <p:spPr bwMode="gray">
          <a:xfrm>
            <a:off x="5323448" y="485026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28" name="Rectangle: Rounded Corners 727">
            <a:extLst>
              <a:ext uri="{FF2B5EF4-FFF2-40B4-BE49-F238E27FC236}">
                <a16:creationId xmlns:a16="http://schemas.microsoft.com/office/drawing/2014/main" id="{87FBA7BD-EC63-44D0-B33C-151524C66CCB}"/>
              </a:ext>
            </a:extLst>
          </p:cNvPr>
          <p:cNvSpPr/>
          <p:nvPr/>
        </p:nvSpPr>
        <p:spPr bwMode="gray">
          <a:xfrm>
            <a:off x="5410857" y="4850262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29" name="Rectangle: Rounded Corners 728">
            <a:extLst>
              <a:ext uri="{FF2B5EF4-FFF2-40B4-BE49-F238E27FC236}">
                <a16:creationId xmlns:a16="http://schemas.microsoft.com/office/drawing/2014/main" id="{A2AAE32E-32E7-4A06-95A8-08EF92BD0241}"/>
              </a:ext>
            </a:extLst>
          </p:cNvPr>
          <p:cNvSpPr/>
          <p:nvPr/>
        </p:nvSpPr>
        <p:spPr bwMode="gray">
          <a:xfrm>
            <a:off x="7537074" y="485026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0" name="Rectangle: Rounded Corners 729">
            <a:extLst>
              <a:ext uri="{FF2B5EF4-FFF2-40B4-BE49-F238E27FC236}">
                <a16:creationId xmlns:a16="http://schemas.microsoft.com/office/drawing/2014/main" id="{076F98A9-3B31-4B8F-97DF-D54175942CA3}"/>
              </a:ext>
            </a:extLst>
          </p:cNvPr>
          <p:cNvSpPr/>
          <p:nvPr/>
        </p:nvSpPr>
        <p:spPr bwMode="gray">
          <a:xfrm>
            <a:off x="7624483" y="4850262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1" name="Rectangle: Rounded Corners 730">
            <a:extLst>
              <a:ext uri="{FF2B5EF4-FFF2-40B4-BE49-F238E27FC236}">
                <a16:creationId xmlns:a16="http://schemas.microsoft.com/office/drawing/2014/main" id="{C32C76A9-F33A-4110-BA90-766C73BD017C}"/>
              </a:ext>
            </a:extLst>
          </p:cNvPr>
          <p:cNvSpPr/>
          <p:nvPr/>
        </p:nvSpPr>
        <p:spPr bwMode="gray">
          <a:xfrm>
            <a:off x="8656855" y="485026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2" name="Rectangle: Rounded Corners 731">
            <a:extLst>
              <a:ext uri="{FF2B5EF4-FFF2-40B4-BE49-F238E27FC236}">
                <a16:creationId xmlns:a16="http://schemas.microsoft.com/office/drawing/2014/main" id="{1D2C80C2-C72E-4C99-BAF9-9B57603A10EC}"/>
              </a:ext>
            </a:extLst>
          </p:cNvPr>
          <p:cNvSpPr/>
          <p:nvPr/>
        </p:nvSpPr>
        <p:spPr bwMode="gray">
          <a:xfrm>
            <a:off x="8744264" y="4850262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899DAE-72DD-492C-9D8B-1B73FB76EE54}"/>
              </a:ext>
            </a:extLst>
          </p:cNvPr>
          <p:cNvGrpSpPr/>
          <p:nvPr/>
        </p:nvGrpSpPr>
        <p:grpSpPr>
          <a:xfrm>
            <a:off x="10876490" y="4850262"/>
            <a:ext cx="1074164" cy="138273"/>
            <a:chOff x="10855662" y="4850262"/>
            <a:chExt cx="1074164" cy="138273"/>
          </a:xfrm>
        </p:grpSpPr>
        <p:sp>
          <p:nvSpPr>
            <p:cNvPr id="400" name="Rectangle: Rounded Corners 399">
              <a:extLst>
                <a:ext uri="{FF2B5EF4-FFF2-40B4-BE49-F238E27FC236}">
                  <a16:creationId xmlns:a16="http://schemas.microsoft.com/office/drawing/2014/main" id="{A2207EDE-6FF6-45D9-B236-91D58657CFEB}"/>
                </a:ext>
              </a:extLst>
            </p:cNvPr>
            <p:cNvSpPr/>
            <p:nvPr/>
          </p:nvSpPr>
          <p:spPr bwMode="gray">
            <a:xfrm>
              <a:off x="10869061" y="4854139"/>
              <a:ext cx="1060765" cy="130518"/>
            </a:xfrm>
            <a:prstGeom prst="roundRect">
              <a:avLst/>
            </a:prstGeom>
            <a:solidFill>
              <a:schemeClr val="bg1"/>
            </a:solidFill>
            <a:ln w="12700" algn="ctr">
              <a:solidFill>
                <a:srgbClr val="203864">
                  <a:alpha val="49000"/>
                </a:srgbClr>
              </a:solidFill>
              <a:prstDash val="sysDash"/>
              <a:miter lim="800000"/>
              <a:headEnd/>
              <a:tailEnd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err="1">
                  <a:ln>
                    <a:noFill/>
                  </a:ln>
                  <a:solidFill>
                    <a:srgbClr val="003865"/>
                  </a:solidFill>
                  <a:effectLst/>
                  <a:uLnTx/>
                  <a:uFillTx/>
                  <a:latin typeface="Arial" panose="020B0604020202020204"/>
                  <a:ea typeface="Arial Unicode MS" pitchFamily="34" charset="-128"/>
                  <a:cs typeface="Arial Unicode MS" pitchFamily="34" charset="-128"/>
                </a:rPr>
                <a:t>eBiz</a:t>
              </a:r>
              <a:endPara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33" name="Rectangle: Rounded Corners 732">
              <a:extLst>
                <a:ext uri="{FF2B5EF4-FFF2-40B4-BE49-F238E27FC236}">
                  <a16:creationId xmlns:a16="http://schemas.microsoft.com/office/drawing/2014/main" id="{1B66077F-8255-44DF-AE29-FC9D0B76B95F}"/>
                </a:ext>
              </a:extLst>
            </p:cNvPr>
            <p:cNvSpPr/>
            <p:nvPr/>
          </p:nvSpPr>
          <p:spPr bwMode="gray">
            <a:xfrm>
              <a:off x="10855662" y="4850262"/>
              <a:ext cx="92948" cy="138273"/>
            </a:xfrm>
            <a:prstGeom prst="roundRect">
              <a:avLst/>
            </a:prstGeom>
            <a:solidFill>
              <a:srgbClr val="92D050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34" name="Rectangle: Rounded Corners 733">
              <a:extLst>
                <a:ext uri="{FF2B5EF4-FFF2-40B4-BE49-F238E27FC236}">
                  <a16:creationId xmlns:a16="http://schemas.microsoft.com/office/drawing/2014/main" id="{51BBEEBA-F783-4C3D-964D-78DFE3FBBA22}"/>
                </a:ext>
              </a:extLst>
            </p:cNvPr>
            <p:cNvSpPr/>
            <p:nvPr/>
          </p:nvSpPr>
          <p:spPr bwMode="gray">
            <a:xfrm>
              <a:off x="10943071" y="4850262"/>
              <a:ext cx="92948" cy="138273"/>
            </a:xfrm>
            <a:prstGeom prst="roundRect">
              <a:avLst/>
            </a:prstGeom>
            <a:solidFill>
              <a:srgbClr val="FFC000"/>
            </a:solidFill>
            <a:ln w="12700" algn="ctr">
              <a:noFill/>
              <a:prstDash val="sysDash"/>
              <a:miter lim="800000"/>
              <a:headEnd/>
              <a:tailEnd/>
            </a:ln>
          </p:spPr>
          <p:txBody>
            <a:bodyPr lIns="13251" tIns="13251" rIns="13251" bIns="13251" rtlCol="0" anchor="ctr"/>
            <a:lstStyle/>
            <a:p>
              <a:pPr marL="0" marR="0" lvl="0" indent="0" algn="ctr" defTabSz="66256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Tx/>
                <a:buNone/>
                <a:tabLst/>
                <a:defRPr/>
              </a:pPr>
              <a:endPara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735" name="Rectangle: Rounded Corners 734">
            <a:extLst>
              <a:ext uri="{FF2B5EF4-FFF2-40B4-BE49-F238E27FC236}">
                <a16:creationId xmlns:a16="http://schemas.microsoft.com/office/drawing/2014/main" id="{91445D58-2ECA-4D36-AFAD-6C3799376C14}"/>
              </a:ext>
            </a:extLst>
          </p:cNvPr>
          <p:cNvSpPr/>
          <p:nvPr/>
        </p:nvSpPr>
        <p:spPr bwMode="gray">
          <a:xfrm>
            <a:off x="7701096" y="949087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6" name="Rectangle: Rounded Corners 735">
            <a:extLst>
              <a:ext uri="{FF2B5EF4-FFF2-40B4-BE49-F238E27FC236}">
                <a16:creationId xmlns:a16="http://schemas.microsoft.com/office/drawing/2014/main" id="{0FE682F8-AC26-4FF7-9D89-CC442EF87320}"/>
              </a:ext>
            </a:extLst>
          </p:cNvPr>
          <p:cNvSpPr/>
          <p:nvPr/>
        </p:nvSpPr>
        <p:spPr bwMode="gray">
          <a:xfrm>
            <a:off x="7613500" y="946895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7" name="Rectangle: Rounded Corners 736">
            <a:extLst>
              <a:ext uri="{FF2B5EF4-FFF2-40B4-BE49-F238E27FC236}">
                <a16:creationId xmlns:a16="http://schemas.microsoft.com/office/drawing/2014/main" id="{EC67E314-B31F-4FAE-80F9-0610E8A90920}"/>
              </a:ext>
            </a:extLst>
          </p:cNvPr>
          <p:cNvSpPr/>
          <p:nvPr/>
        </p:nvSpPr>
        <p:spPr bwMode="gray">
          <a:xfrm>
            <a:off x="7685143" y="112264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8" name="Rectangle: Rounded Corners 737">
            <a:extLst>
              <a:ext uri="{FF2B5EF4-FFF2-40B4-BE49-F238E27FC236}">
                <a16:creationId xmlns:a16="http://schemas.microsoft.com/office/drawing/2014/main" id="{7979026E-5C4D-468B-A8CB-6F8FCB66023B}"/>
              </a:ext>
            </a:extLst>
          </p:cNvPr>
          <p:cNvSpPr/>
          <p:nvPr/>
        </p:nvSpPr>
        <p:spPr bwMode="gray">
          <a:xfrm>
            <a:off x="7613449" y="1120454"/>
            <a:ext cx="81163" cy="131864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39" name="Rectangle: Rounded Corners 738">
            <a:extLst>
              <a:ext uri="{FF2B5EF4-FFF2-40B4-BE49-F238E27FC236}">
                <a16:creationId xmlns:a16="http://schemas.microsoft.com/office/drawing/2014/main" id="{0490685A-554E-430F-B017-E4B91115CBC7}"/>
              </a:ext>
            </a:extLst>
          </p:cNvPr>
          <p:cNvSpPr/>
          <p:nvPr/>
        </p:nvSpPr>
        <p:spPr bwMode="gray">
          <a:xfrm>
            <a:off x="7765296" y="1126203"/>
            <a:ext cx="81163" cy="142582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0" name="Rectangle: Rounded Corners 739">
            <a:extLst>
              <a:ext uri="{FF2B5EF4-FFF2-40B4-BE49-F238E27FC236}">
                <a16:creationId xmlns:a16="http://schemas.microsoft.com/office/drawing/2014/main" id="{164200DA-E2ED-4941-9D9C-BC448178A85C}"/>
              </a:ext>
            </a:extLst>
          </p:cNvPr>
          <p:cNvSpPr/>
          <p:nvPr/>
        </p:nvSpPr>
        <p:spPr bwMode="gray">
          <a:xfrm>
            <a:off x="7613687" y="1300190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1" name="Rectangle: Rounded Corners 740">
            <a:extLst>
              <a:ext uri="{FF2B5EF4-FFF2-40B4-BE49-F238E27FC236}">
                <a16:creationId xmlns:a16="http://schemas.microsoft.com/office/drawing/2014/main" id="{CAFCA7A8-8550-4828-9B5D-DEC38D19185C}"/>
              </a:ext>
            </a:extLst>
          </p:cNvPr>
          <p:cNvSpPr/>
          <p:nvPr/>
        </p:nvSpPr>
        <p:spPr bwMode="gray">
          <a:xfrm>
            <a:off x="7701096" y="1300190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2" name="Rectangle: Rounded Corners 741">
            <a:extLst>
              <a:ext uri="{FF2B5EF4-FFF2-40B4-BE49-F238E27FC236}">
                <a16:creationId xmlns:a16="http://schemas.microsoft.com/office/drawing/2014/main" id="{AC7CD5FA-535B-4201-91C9-1C75E28B1049}"/>
              </a:ext>
            </a:extLst>
          </p:cNvPr>
          <p:cNvSpPr/>
          <p:nvPr/>
        </p:nvSpPr>
        <p:spPr bwMode="gray">
          <a:xfrm>
            <a:off x="8718961" y="959617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3" name="Rectangle: Rounded Corners 742">
            <a:extLst>
              <a:ext uri="{FF2B5EF4-FFF2-40B4-BE49-F238E27FC236}">
                <a16:creationId xmlns:a16="http://schemas.microsoft.com/office/drawing/2014/main" id="{BAD032AF-3AB6-4A0F-8347-C0ABCD990E7E}"/>
              </a:ext>
            </a:extLst>
          </p:cNvPr>
          <p:cNvSpPr/>
          <p:nvPr/>
        </p:nvSpPr>
        <p:spPr bwMode="gray">
          <a:xfrm>
            <a:off x="8806370" y="959617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4" name="Rectangle: Rounded Corners 743">
            <a:extLst>
              <a:ext uri="{FF2B5EF4-FFF2-40B4-BE49-F238E27FC236}">
                <a16:creationId xmlns:a16="http://schemas.microsoft.com/office/drawing/2014/main" id="{B556EE27-EBA6-404B-B343-69ED2B34B12E}"/>
              </a:ext>
            </a:extLst>
          </p:cNvPr>
          <p:cNvSpPr/>
          <p:nvPr/>
        </p:nvSpPr>
        <p:spPr bwMode="gray">
          <a:xfrm>
            <a:off x="8729081" y="112730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5" name="Rectangle: Rounded Corners 744">
            <a:extLst>
              <a:ext uri="{FF2B5EF4-FFF2-40B4-BE49-F238E27FC236}">
                <a16:creationId xmlns:a16="http://schemas.microsoft.com/office/drawing/2014/main" id="{D0E94C3C-2BD9-4AD9-B66A-D5160F2198F7}"/>
              </a:ext>
            </a:extLst>
          </p:cNvPr>
          <p:cNvSpPr/>
          <p:nvPr/>
        </p:nvSpPr>
        <p:spPr bwMode="gray">
          <a:xfrm>
            <a:off x="3264317" y="381001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6" name="Rectangle: Rounded Corners 745">
            <a:extLst>
              <a:ext uri="{FF2B5EF4-FFF2-40B4-BE49-F238E27FC236}">
                <a16:creationId xmlns:a16="http://schemas.microsoft.com/office/drawing/2014/main" id="{8B427697-8B25-4266-BF72-7B02C35F85DA}"/>
              </a:ext>
            </a:extLst>
          </p:cNvPr>
          <p:cNvSpPr/>
          <p:nvPr/>
        </p:nvSpPr>
        <p:spPr bwMode="gray">
          <a:xfrm>
            <a:off x="4179000" y="380198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7" name="Rectangle: Rounded Corners 746">
            <a:extLst>
              <a:ext uri="{FF2B5EF4-FFF2-40B4-BE49-F238E27FC236}">
                <a16:creationId xmlns:a16="http://schemas.microsoft.com/office/drawing/2014/main" id="{602ECE84-DAD7-4BCB-AFB9-1735BFF0A064}"/>
              </a:ext>
            </a:extLst>
          </p:cNvPr>
          <p:cNvSpPr/>
          <p:nvPr/>
        </p:nvSpPr>
        <p:spPr bwMode="gray">
          <a:xfrm>
            <a:off x="3264317" y="4010068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8" name="Rectangle: Rounded Corners 747">
            <a:extLst>
              <a:ext uri="{FF2B5EF4-FFF2-40B4-BE49-F238E27FC236}">
                <a16:creationId xmlns:a16="http://schemas.microsoft.com/office/drawing/2014/main" id="{7F6ECC34-3976-418C-8D3F-9BEF6464332D}"/>
              </a:ext>
            </a:extLst>
          </p:cNvPr>
          <p:cNvSpPr/>
          <p:nvPr/>
        </p:nvSpPr>
        <p:spPr bwMode="gray">
          <a:xfrm>
            <a:off x="7606481" y="182498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9" name="Rectangle: Rounded Corners 748">
            <a:extLst>
              <a:ext uri="{FF2B5EF4-FFF2-40B4-BE49-F238E27FC236}">
                <a16:creationId xmlns:a16="http://schemas.microsoft.com/office/drawing/2014/main" id="{5F9765C5-F0B6-4573-8235-5E783918F6D4}"/>
              </a:ext>
            </a:extLst>
          </p:cNvPr>
          <p:cNvSpPr/>
          <p:nvPr/>
        </p:nvSpPr>
        <p:spPr bwMode="gray">
          <a:xfrm>
            <a:off x="7606481" y="1986021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1" name="Rectangle: Rounded Corners 750">
            <a:extLst>
              <a:ext uri="{FF2B5EF4-FFF2-40B4-BE49-F238E27FC236}">
                <a16:creationId xmlns:a16="http://schemas.microsoft.com/office/drawing/2014/main" id="{60E398D3-469F-4FFE-9A4C-C2E8449416DA}"/>
              </a:ext>
            </a:extLst>
          </p:cNvPr>
          <p:cNvSpPr/>
          <p:nvPr/>
        </p:nvSpPr>
        <p:spPr bwMode="gray">
          <a:xfrm>
            <a:off x="7623636" y="2304138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2" name="Rectangle: Rounded Corners 751">
            <a:extLst>
              <a:ext uri="{FF2B5EF4-FFF2-40B4-BE49-F238E27FC236}">
                <a16:creationId xmlns:a16="http://schemas.microsoft.com/office/drawing/2014/main" id="{459113EB-D671-483D-91B9-A78D5C1AD8F3}"/>
              </a:ext>
            </a:extLst>
          </p:cNvPr>
          <p:cNvSpPr/>
          <p:nvPr/>
        </p:nvSpPr>
        <p:spPr bwMode="gray">
          <a:xfrm>
            <a:off x="7691460" y="2132932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3" name="Rectangle: Rounded Corners 752">
            <a:extLst>
              <a:ext uri="{FF2B5EF4-FFF2-40B4-BE49-F238E27FC236}">
                <a16:creationId xmlns:a16="http://schemas.microsoft.com/office/drawing/2014/main" id="{AD94881E-7934-4763-A25D-97A97386F8AB}"/>
              </a:ext>
            </a:extLst>
          </p:cNvPr>
          <p:cNvSpPr/>
          <p:nvPr/>
        </p:nvSpPr>
        <p:spPr bwMode="gray">
          <a:xfrm>
            <a:off x="7603864" y="2130740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4" name="Rectangle: Rounded Corners 753">
            <a:extLst>
              <a:ext uri="{FF2B5EF4-FFF2-40B4-BE49-F238E27FC236}">
                <a16:creationId xmlns:a16="http://schemas.microsoft.com/office/drawing/2014/main" id="{2EAAA083-4F98-4501-9972-67BB99DB7C56}"/>
              </a:ext>
            </a:extLst>
          </p:cNvPr>
          <p:cNvSpPr/>
          <p:nvPr/>
        </p:nvSpPr>
        <p:spPr bwMode="gray">
          <a:xfrm>
            <a:off x="8797388" y="213583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5" name="Rectangle: Rounded Corners 754">
            <a:extLst>
              <a:ext uri="{FF2B5EF4-FFF2-40B4-BE49-F238E27FC236}">
                <a16:creationId xmlns:a16="http://schemas.microsoft.com/office/drawing/2014/main" id="{184CC408-85A8-41B1-A82A-3F9ECA36B6C6}"/>
              </a:ext>
            </a:extLst>
          </p:cNvPr>
          <p:cNvSpPr/>
          <p:nvPr/>
        </p:nvSpPr>
        <p:spPr bwMode="gray">
          <a:xfrm>
            <a:off x="8709792" y="2133644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6" name="Rectangle: Rounded Corners 755">
            <a:extLst>
              <a:ext uri="{FF2B5EF4-FFF2-40B4-BE49-F238E27FC236}">
                <a16:creationId xmlns:a16="http://schemas.microsoft.com/office/drawing/2014/main" id="{5DEF7A8C-A78E-4E77-8069-678B870D40B7}"/>
              </a:ext>
            </a:extLst>
          </p:cNvPr>
          <p:cNvSpPr/>
          <p:nvPr/>
        </p:nvSpPr>
        <p:spPr bwMode="gray">
          <a:xfrm>
            <a:off x="8708280" y="182801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7" name="Rectangle: Rounded Corners 756">
            <a:extLst>
              <a:ext uri="{FF2B5EF4-FFF2-40B4-BE49-F238E27FC236}">
                <a16:creationId xmlns:a16="http://schemas.microsoft.com/office/drawing/2014/main" id="{8DDC7DA8-D43D-4D46-802E-E127B335A520}"/>
              </a:ext>
            </a:extLst>
          </p:cNvPr>
          <p:cNvSpPr/>
          <p:nvPr/>
        </p:nvSpPr>
        <p:spPr bwMode="gray">
          <a:xfrm>
            <a:off x="8708280" y="197270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8" name="Rectangle: Rounded Corners 757">
            <a:extLst>
              <a:ext uri="{FF2B5EF4-FFF2-40B4-BE49-F238E27FC236}">
                <a16:creationId xmlns:a16="http://schemas.microsoft.com/office/drawing/2014/main" id="{A3CA2814-1101-4456-B261-AAD3C621376C}"/>
              </a:ext>
            </a:extLst>
          </p:cNvPr>
          <p:cNvSpPr/>
          <p:nvPr/>
        </p:nvSpPr>
        <p:spPr bwMode="gray">
          <a:xfrm>
            <a:off x="8711010" y="2292668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59" name="Rectangle: Rounded Corners 758">
            <a:extLst>
              <a:ext uri="{FF2B5EF4-FFF2-40B4-BE49-F238E27FC236}">
                <a16:creationId xmlns:a16="http://schemas.microsoft.com/office/drawing/2014/main" id="{054C5CBB-F48B-484A-99E6-442A8456392E}"/>
              </a:ext>
            </a:extLst>
          </p:cNvPr>
          <p:cNvSpPr/>
          <p:nvPr/>
        </p:nvSpPr>
        <p:spPr bwMode="gray">
          <a:xfrm>
            <a:off x="7623636" y="2811137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0" name="Rectangle: Rounded Corners 759">
            <a:extLst>
              <a:ext uri="{FF2B5EF4-FFF2-40B4-BE49-F238E27FC236}">
                <a16:creationId xmlns:a16="http://schemas.microsoft.com/office/drawing/2014/main" id="{C3250E42-C057-4681-9395-1F85C5D59760}"/>
              </a:ext>
            </a:extLst>
          </p:cNvPr>
          <p:cNvSpPr/>
          <p:nvPr/>
        </p:nvSpPr>
        <p:spPr bwMode="gray">
          <a:xfrm>
            <a:off x="7624966" y="2970647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2" name="Rectangle: Rounded Corners 761">
            <a:extLst>
              <a:ext uri="{FF2B5EF4-FFF2-40B4-BE49-F238E27FC236}">
                <a16:creationId xmlns:a16="http://schemas.microsoft.com/office/drawing/2014/main" id="{FCD61FF2-D3A0-4905-9A08-8E97F1FD7457}"/>
              </a:ext>
            </a:extLst>
          </p:cNvPr>
          <p:cNvSpPr/>
          <p:nvPr/>
        </p:nvSpPr>
        <p:spPr bwMode="gray">
          <a:xfrm>
            <a:off x="8713672" y="282379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4" name="Rectangle: Rounded Corners 763">
            <a:extLst>
              <a:ext uri="{FF2B5EF4-FFF2-40B4-BE49-F238E27FC236}">
                <a16:creationId xmlns:a16="http://schemas.microsoft.com/office/drawing/2014/main" id="{C854288B-FB6F-4C24-8FF9-2A5C6CA3E52A}"/>
              </a:ext>
            </a:extLst>
          </p:cNvPr>
          <p:cNvSpPr/>
          <p:nvPr/>
        </p:nvSpPr>
        <p:spPr bwMode="gray">
          <a:xfrm>
            <a:off x="8807909" y="3327874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5" name="Rectangle: Rounded Corners 764">
            <a:extLst>
              <a:ext uri="{FF2B5EF4-FFF2-40B4-BE49-F238E27FC236}">
                <a16:creationId xmlns:a16="http://schemas.microsoft.com/office/drawing/2014/main" id="{E1DA9A89-8C18-4B28-A7C7-A2AD7F79F219}"/>
              </a:ext>
            </a:extLst>
          </p:cNvPr>
          <p:cNvSpPr/>
          <p:nvPr/>
        </p:nvSpPr>
        <p:spPr bwMode="gray">
          <a:xfrm>
            <a:off x="8720313" y="332568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6" name="Rectangle: Rounded Corners 765">
            <a:extLst>
              <a:ext uri="{FF2B5EF4-FFF2-40B4-BE49-F238E27FC236}">
                <a16:creationId xmlns:a16="http://schemas.microsoft.com/office/drawing/2014/main" id="{30388000-75C3-4B47-A401-7C46E43F24A4}"/>
              </a:ext>
            </a:extLst>
          </p:cNvPr>
          <p:cNvSpPr/>
          <p:nvPr/>
        </p:nvSpPr>
        <p:spPr bwMode="gray">
          <a:xfrm>
            <a:off x="7701183" y="331860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7" name="Rectangle: Rounded Corners 766">
            <a:extLst>
              <a:ext uri="{FF2B5EF4-FFF2-40B4-BE49-F238E27FC236}">
                <a16:creationId xmlns:a16="http://schemas.microsoft.com/office/drawing/2014/main" id="{A7EBBF95-32B6-4DE7-A27E-55F18260D10F}"/>
              </a:ext>
            </a:extLst>
          </p:cNvPr>
          <p:cNvSpPr/>
          <p:nvPr/>
        </p:nvSpPr>
        <p:spPr bwMode="gray">
          <a:xfrm>
            <a:off x="7629489" y="3316409"/>
            <a:ext cx="81163" cy="131864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" name="Rectangle: Rounded Corners 767">
            <a:extLst>
              <a:ext uri="{FF2B5EF4-FFF2-40B4-BE49-F238E27FC236}">
                <a16:creationId xmlns:a16="http://schemas.microsoft.com/office/drawing/2014/main" id="{9347B6F7-4996-4338-8481-237D265BD852}"/>
              </a:ext>
            </a:extLst>
          </p:cNvPr>
          <p:cNvSpPr/>
          <p:nvPr/>
        </p:nvSpPr>
        <p:spPr bwMode="gray">
          <a:xfrm>
            <a:off x="7781336" y="3312731"/>
            <a:ext cx="81163" cy="142582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9" name="Rectangle: Rounded Corners 768">
            <a:extLst>
              <a:ext uri="{FF2B5EF4-FFF2-40B4-BE49-F238E27FC236}">
                <a16:creationId xmlns:a16="http://schemas.microsoft.com/office/drawing/2014/main" id="{1541ECFC-6352-4D8D-86A3-CBABD2CF44F0}"/>
              </a:ext>
            </a:extLst>
          </p:cNvPr>
          <p:cNvSpPr/>
          <p:nvPr/>
        </p:nvSpPr>
        <p:spPr bwMode="gray">
          <a:xfrm>
            <a:off x="7699284" y="383774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0" name="Rectangle: Rounded Corners 769">
            <a:extLst>
              <a:ext uri="{FF2B5EF4-FFF2-40B4-BE49-F238E27FC236}">
                <a16:creationId xmlns:a16="http://schemas.microsoft.com/office/drawing/2014/main" id="{5C24AE0C-35C2-4353-8644-2423C5913253}"/>
              </a:ext>
            </a:extLst>
          </p:cNvPr>
          <p:cNvSpPr/>
          <p:nvPr/>
        </p:nvSpPr>
        <p:spPr bwMode="gray">
          <a:xfrm>
            <a:off x="7611688" y="3835554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1" name="Rectangle: Rounded Corners 770">
            <a:extLst>
              <a:ext uri="{FF2B5EF4-FFF2-40B4-BE49-F238E27FC236}">
                <a16:creationId xmlns:a16="http://schemas.microsoft.com/office/drawing/2014/main" id="{23843C9C-BD88-4E12-92A3-56083D0E4F3C}"/>
              </a:ext>
            </a:extLst>
          </p:cNvPr>
          <p:cNvSpPr/>
          <p:nvPr/>
        </p:nvSpPr>
        <p:spPr bwMode="gray">
          <a:xfrm>
            <a:off x="8796739" y="385524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2" name="Rectangle: Rounded Corners 771">
            <a:extLst>
              <a:ext uri="{FF2B5EF4-FFF2-40B4-BE49-F238E27FC236}">
                <a16:creationId xmlns:a16="http://schemas.microsoft.com/office/drawing/2014/main" id="{653B0F48-3C2C-40D9-85F6-AC429E4F4739}"/>
              </a:ext>
            </a:extLst>
          </p:cNvPr>
          <p:cNvSpPr/>
          <p:nvPr/>
        </p:nvSpPr>
        <p:spPr bwMode="gray">
          <a:xfrm>
            <a:off x="8709143" y="385304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3" name="Rectangle: Rounded Corners 772">
            <a:extLst>
              <a:ext uri="{FF2B5EF4-FFF2-40B4-BE49-F238E27FC236}">
                <a16:creationId xmlns:a16="http://schemas.microsoft.com/office/drawing/2014/main" id="{A6887469-FD70-4812-9B79-5913A24B745C}"/>
              </a:ext>
            </a:extLst>
          </p:cNvPr>
          <p:cNvSpPr/>
          <p:nvPr/>
        </p:nvSpPr>
        <p:spPr bwMode="gray">
          <a:xfrm>
            <a:off x="7701096" y="4366813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4" name="Rectangle: Rounded Corners 773">
            <a:extLst>
              <a:ext uri="{FF2B5EF4-FFF2-40B4-BE49-F238E27FC236}">
                <a16:creationId xmlns:a16="http://schemas.microsoft.com/office/drawing/2014/main" id="{CB416AD8-5301-46D4-874C-FE1E2159BE5B}"/>
              </a:ext>
            </a:extLst>
          </p:cNvPr>
          <p:cNvSpPr/>
          <p:nvPr/>
        </p:nvSpPr>
        <p:spPr bwMode="gray">
          <a:xfrm>
            <a:off x="7613500" y="4364621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5" name="Rectangle: Rounded Corners 774">
            <a:extLst>
              <a:ext uri="{FF2B5EF4-FFF2-40B4-BE49-F238E27FC236}">
                <a16:creationId xmlns:a16="http://schemas.microsoft.com/office/drawing/2014/main" id="{42D4FE11-B6ED-46D9-9B17-627C109AA9DD}"/>
              </a:ext>
            </a:extLst>
          </p:cNvPr>
          <p:cNvSpPr/>
          <p:nvPr/>
        </p:nvSpPr>
        <p:spPr bwMode="gray">
          <a:xfrm>
            <a:off x="7702944" y="4544774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6" name="Rectangle: Rounded Corners 775">
            <a:extLst>
              <a:ext uri="{FF2B5EF4-FFF2-40B4-BE49-F238E27FC236}">
                <a16:creationId xmlns:a16="http://schemas.microsoft.com/office/drawing/2014/main" id="{EE04EEEF-F044-4573-B3A6-7D1BDBA9A5BB}"/>
              </a:ext>
            </a:extLst>
          </p:cNvPr>
          <p:cNvSpPr/>
          <p:nvPr/>
        </p:nvSpPr>
        <p:spPr bwMode="gray">
          <a:xfrm>
            <a:off x="7615348" y="454258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7" name="Rectangle: Rounded Corners 776">
            <a:extLst>
              <a:ext uri="{FF2B5EF4-FFF2-40B4-BE49-F238E27FC236}">
                <a16:creationId xmlns:a16="http://schemas.microsoft.com/office/drawing/2014/main" id="{5AAE1002-9AC6-4AE4-87C2-B10F66893C23}"/>
              </a:ext>
            </a:extLst>
          </p:cNvPr>
          <p:cNvSpPr/>
          <p:nvPr/>
        </p:nvSpPr>
        <p:spPr bwMode="gray">
          <a:xfrm>
            <a:off x="10079558" y="343102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78" name="Rectangle: Rounded Corners 777">
            <a:extLst>
              <a:ext uri="{FF2B5EF4-FFF2-40B4-BE49-F238E27FC236}">
                <a16:creationId xmlns:a16="http://schemas.microsoft.com/office/drawing/2014/main" id="{29CC4B7F-D911-4C23-AD6D-DF84BFB032EB}"/>
              </a:ext>
            </a:extLst>
          </p:cNvPr>
          <p:cNvSpPr/>
          <p:nvPr/>
        </p:nvSpPr>
        <p:spPr bwMode="gray">
          <a:xfrm>
            <a:off x="9991962" y="3428833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0" name="Rectangle: Rounded Corners 779">
            <a:extLst>
              <a:ext uri="{FF2B5EF4-FFF2-40B4-BE49-F238E27FC236}">
                <a16:creationId xmlns:a16="http://schemas.microsoft.com/office/drawing/2014/main" id="{1BC48434-84E9-47DE-929E-D699FA92E67C}"/>
              </a:ext>
            </a:extLst>
          </p:cNvPr>
          <p:cNvSpPr/>
          <p:nvPr/>
        </p:nvSpPr>
        <p:spPr bwMode="gray">
          <a:xfrm>
            <a:off x="11065243" y="3433431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1" name="Rectangle: Rounded Corners 780">
            <a:extLst>
              <a:ext uri="{FF2B5EF4-FFF2-40B4-BE49-F238E27FC236}">
                <a16:creationId xmlns:a16="http://schemas.microsoft.com/office/drawing/2014/main" id="{A30D0432-ABE0-43F2-8C69-7056524075D2}"/>
              </a:ext>
            </a:extLst>
          </p:cNvPr>
          <p:cNvSpPr/>
          <p:nvPr/>
        </p:nvSpPr>
        <p:spPr bwMode="gray">
          <a:xfrm>
            <a:off x="11152652" y="3433431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2" name="Rectangle: Rounded Corners 781">
            <a:extLst>
              <a:ext uri="{FF2B5EF4-FFF2-40B4-BE49-F238E27FC236}">
                <a16:creationId xmlns:a16="http://schemas.microsoft.com/office/drawing/2014/main" id="{BACAF4CC-5F58-455F-99B5-89D132D1939D}"/>
              </a:ext>
            </a:extLst>
          </p:cNvPr>
          <p:cNvSpPr/>
          <p:nvPr/>
        </p:nvSpPr>
        <p:spPr bwMode="gray">
          <a:xfrm>
            <a:off x="9991962" y="3577596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3" name="Rectangle: Rounded Corners 782">
            <a:extLst>
              <a:ext uri="{FF2B5EF4-FFF2-40B4-BE49-F238E27FC236}">
                <a16:creationId xmlns:a16="http://schemas.microsoft.com/office/drawing/2014/main" id="{4950546B-06EF-47C7-9558-67F36A1C7199}"/>
              </a:ext>
            </a:extLst>
          </p:cNvPr>
          <p:cNvSpPr/>
          <p:nvPr/>
        </p:nvSpPr>
        <p:spPr bwMode="gray">
          <a:xfrm>
            <a:off x="10072871" y="2815959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4" name="Rectangle: Rounded Corners 783">
            <a:extLst>
              <a:ext uri="{FF2B5EF4-FFF2-40B4-BE49-F238E27FC236}">
                <a16:creationId xmlns:a16="http://schemas.microsoft.com/office/drawing/2014/main" id="{B82FC2DA-0E36-4B15-8CD5-3C21262791CC}"/>
              </a:ext>
            </a:extLst>
          </p:cNvPr>
          <p:cNvSpPr/>
          <p:nvPr/>
        </p:nvSpPr>
        <p:spPr bwMode="gray">
          <a:xfrm>
            <a:off x="9985275" y="2813767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6" name="Rectangle: Rounded Corners 785">
            <a:extLst>
              <a:ext uri="{FF2B5EF4-FFF2-40B4-BE49-F238E27FC236}">
                <a16:creationId xmlns:a16="http://schemas.microsoft.com/office/drawing/2014/main" id="{3CA20294-CBBA-421A-BCA5-DFBC8BF43768}"/>
              </a:ext>
            </a:extLst>
          </p:cNvPr>
          <p:cNvSpPr/>
          <p:nvPr/>
        </p:nvSpPr>
        <p:spPr bwMode="gray">
          <a:xfrm>
            <a:off x="9986370" y="2950741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7" name="Rectangle: Rounded Corners 786">
            <a:extLst>
              <a:ext uri="{FF2B5EF4-FFF2-40B4-BE49-F238E27FC236}">
                <a16:creationId xmlns:a16="http://schemas.microsoft.com/office/drawing/2014/main" id="{5E5C52AE-71DD-43EF-AE67-9D5CEB79C5E1}"/>
              </a:ext>
            </a:extLst>
          </p:cNvPr>
          <p:cNvSpPr/>
          <p:nvPr/>
        </p:nvSpPr>
        <p:spPr bwMode="gray">
          <a:xfrm>
            <a:off x="9992832" y="3097845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" name="Rectangle: Rounded Corners 787">
            <a:extLst>
              <a:ext uri="{FF2B5EF4-FFF2-40B4-BE49-F238E27FC236}">
                <a16:creationId xmlns:a16="http://schemas.microsoft.com/office/drawing/2014/main" id="{F1F3B317-48D0-4FBF-A21F-00378BBB2E3A}"/>
              </a:ext>
            </a:extLst>
          </p:cNvPr>
          <p:cNvSpPr/>
          <p:nvPr/>
        </p:nvSpPr>
        <p:spPr bwMode="gray">
          <a:xfrm>
            <a:off x="10080241" y="3097845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9" name="Rectangle: Rounded Corners 788">
            <a:extLst>
              <a:ext uri="{FF2B5EF4-FFF2-40B4-BE49-F238E27FC236}">
                <a16:creationId xmlns:a16="http://schemas.microsoft.com/office/drawing/2014/main" id="{0B1358EB-BCEA-47DC-8303-137CC7A61520}"/>
              </a:ext>
            </a:extLst>
          </p:cNvPr>
          <p:cNvSpPr/>
          <p:nvPr/>
        </p:nvSpPr>
        <p:spPr bwMode="gray">
          <a:xfrm>
            <a:off x="11171217" y="2825263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0" name="Rectangle: Rounded Corners 789">
            <a:extLst>
              <a:ext uri="{FF2B5EF4-FFF2-40B4-BE49-F238E27FC236}">
                <a16:creationId xmlns:a16="http://schemas.microsoft.com/office/drawing/2014/main" id="{A78A998A-DDF3-44AA-9C91-72ECA9E7EBF6}"/>
              </a:ext>
            </a:extLst>
          </p:cNvPr>
          <p:cNvSpPr/>
          <p:nvPr/>
        </p:nvSpPr>
        <p:spPr bwMode="gray">
          <a:xfrm>
            <a:off x="11083621" y="2823071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1" name="Rectangle: Rounded Corners 790">
            <a:extLst>
              <a:ext uri="{FF2B5EF4-FFF2-40B4-BE49-F238E27FC236}">
                <a16:creationId xmlns:a16="http://schemas.microsoft.com/office/drawing/2014/main" id="{C942182A-0ED9-48DB-B604-58E14475B87D}"/>
              </a:ext>
            </a:extLst>
          </p:cNvPr>
          <p:cNvSpPr/>
          <p:nvPr/>
        </p:nvSpPr>
        <p:spPr bwMode="gray">
          <a:xfrm>
            <a:off x="11171217" y="296838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2" name="Rectangle: Rounded Corners 791">
            <a:extLst>
              <a:ext uri="{FF2B5EF4-FFF2-40B4-BE49-F238E27FC236}">
                <a16:creationId xmlns:a16="http://schemas.microsoft.com/office/drawing/2014/main" id="{0935DF76-4785-4E68-871B-B297F88EA14A}"/>
              </a:ext>
            </a:extLst>
          </p:cNvPr>
          <p:cNvSpPr/>
          <p:nvPr/>
        </p:nvSpPr>
        <p:spPr bwMode="gray">
          <a:xfrm>
            <a:off x="11083621" y="296618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3" name="Rectangle: Rounded Corners 792">
            <a:extLst>
              <a:ext uri="{FF2B5EF4-FFF2-40B4-BE49-F238E27FC236}">
                <a16:creationId xmlns:a16="http://schemas.microsoft.com/office/drawing/2014/main" id="{E5C8743F-B347-486D-8DA6-EB75F15CC3F8}"/>
              </a:ext>
            </a:extLst>
          </p:cNvPr>
          <p:cNvSpPr/>
          <p:nvPr/>
        </p:nvSpPr>
        <p:spPr bwMode="gray">
          <a:xfrm>
            <a:off x="10080428" y="2448821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4" name="Rectangle: Rounded Corners 793">
            <a:extLst>
              <a:ext uri="{FF2B5EF4-FFF2-40B4-BE49-F238E27FC236}">
                <a16:creationId xmlns:a16="http://schemas.microsoft.com/office/drawing/2014/main" id="{89A3A550-B148-4DC3-BF4E-C608902255B2}"/>
              </a:ext>
            </a:extLst>
          </p:cNvPr>
          <p:cNvSpPr/>
          <p:nvPr/>
        </p:nvSpPr>
        <p:spPr bwMode="gray">
          <a:xfrm>
            <a:off x="9992832" y="2446629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5" name="Rectangle: Rounded Corners 794">
            <a:extLst>
              <a:ext uri="{FF2B5EF4-FFF2-40B4-BE49-F238E27FC236}">
                <a16:creationId xmlns:a16="http://schemas.microsoft.com/office/drawing/2014/main" id="{805C22E9-FF19-49B2-A191-8BB345DD1927}"/>
              </a:ext>
            </a:extLst>
          </p:cNvPr>
          <p:cNvSpPr/>
          <p:nvPr/>
        </p:nvSpPr>
        <p:spPr bwMode="gray">
          <a:xfrm>
            <a:off x="10081153" y="2299208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6" name="Rectangle: Rounded Corners 795">
            <a:extLst>
              <a:ext uri="{FF2B5EF4-FFF2-40B4-BE49-F238E27FC236}">
                <a16:creationId xmlns:a16="http://schemas.microsoft.com/office/drawing/2014/main" id="{3BA75DC5-168B-4054-9A25-36E0505048EA}"/>
              </a:ext>
            </a:extLst>
          </p:cNvPr>
          <p:cNvSpPr/>
          <p:nvPr/>
        </p:nvSpPr>
        <p:spPr bwMode="gray">
          <a:xfrm>
            <a:off x="9993557" y="2297016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8" name="Rectangle: Rounded Corners 797">
            <a:extLst>
              <a:ext uri="{FF2B5EF4-FFF2-40B4-BE49-F238E27FC236}">
                <a16:creationId xmlns:a16="http://schemas.microsoft.com/office/drawing/2014/main" id="{0904AA9A-4580-4A27-9A3F-4BE4C316BEFA}"/>
              </a:ext>
            </a:extLst>
          </p:cNvPr>
          <p:cNvSpPr/>
          <p:nvPr/>
        </p:nvSpPr>
        <p:spPr bwMode="gray">
          <a:xfrm>
            <a:off x="11070742" y="2297114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9" name="Rectangle: Rounded Corners 798">
            <a:extLst>
              <a:ext uri="{FF2B5EF4-FFF2-40B4-BE49-F238E27FC236}">
                <a16:creationId xmlns:a16="http://schemas.microsoft.com/office/drawing/2014/main" id="{99A91001-9AE8-4BAE-86A7-22884E37472D}"/>
              </a:ext>
            </a:extLst>
          </p:cNvPr>
          <p:cNvSpPr/>
          <p:nvPr/>
        </p:nvSpPr>
        <p:spPr bwMode="gray">
          <a:xfrm>
            <a:off x="5271829" y="2372029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0" name="Rectangle: Rounded Corners 799">
            <a:extLst>
              <a:ext uri="{FF2B5EF4-FFF2-40B4-BE49-F238E27FC236}">
                <a16:creationId xmlns:a16="http://schemas.microsoft.com/office/drawing/2014/main" id="{21652B50-ED7B-438F-8AA4-78475A6F1306}"/>
              </a:ext>
            </a:extLst>
          </p:cNvPr>
          <p:cNvSpPr/>
          <p:nvPr/>
        </p:nvSpPr>
        <p:spPr bwMode="gray">
          <a:xfrm>
            <a:off x="5265224" y="2533853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7FEE6280-AF08-4E89-A322-922360D1756E}"/>
              </a:ext>
            </a:extLst>
          </p:cNvPr>
          <p:cNvSpPr/>
          <p:nvPr/>
        </p:nvSpPr>
        <p:spPr bwMode="gray">
          <a:xfrm>
            <a:off x="4091043" y="3118419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2" name="Rectangle: Rounded Corners 801">
            <a:extLst>
              <a:ext uri="{FF2B5EF4-FFF2-40B4-BE49-F238E27FC236}">
                <a16:creationId xmlns:a16="http://schemas.microsoft.com/office/drawing/2014/main" id="{7791ADA7-AEC5-49E2-AB55-62BF038AA808}"/>
              </a:ext>
            </a:extLst>
          </p:cNvPr>
          <p:cNvSpPr/>
          <p:nvPr/>
        </p:nvSpPr>
        <p:spPr bwMode="gray">
          <a:xfrm>
            <a:off x="4004154" y="311844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3" name="Rectangle: Rounded Corners 802">
            <a:extLst>
              <a:ext uri="{FF2B5EF4-FFF2-40B4-BE49-F238E27FC236}">
                <a16:creationId xmlns:a16="http://schemas.microsoft.com/office/drawing/2014/main" id="{4C1900C0-CF45-4DEB-8541-DB6921E8BBA8}"/>
              </a:ext>
            </a:extLst>
          </p:cNvPr>
          <p:cNvSpPr/>
          <p:nvPr/>
        </p:nvSpPr>
        <p:spPr bwMode="gray">
          <a:xfrm>
            <a:off x="758917" y="6249343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4" name="Rectangle: Rounded Corners 803">
            <a:extLst>
              <a:ext uri="{FF2B5EF4-FFF2-40B4-BE49-F238E27FC236}">
                <a16:creationId xmlns:a16="http://schemas.microsoft.com/office/drawing/2014/main" id="{DD6A3E6F-0523-49E6-B210-6519EA00812A}"/>
              </a:ext>
            </a:extLst>
          </p:cNvPr>
          <p:cNvSpPr/>
          <p:nvPr/>
        </p:nvSpPr>
        <p:spPr bwMode="gray">
          <a:xfrm>
            <a:off x="1841498" y="6249342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5" name="Rectangle: Rounded Corners 804">
            <a:extLst>
              <a:ext uri="{FF2B5EF4-FFF2-40B4-BE49-F238E27FC236}">
                <a16:creationId xmlns:a16="http://schemas.microsoft.com/office/drawing/2014/main" id="{CFD8D362-68DC-4F11-9255-00607247C261}"/>
              </a:ext>
            </a:extLst>
          </p:cNvPr>
          <p:cNvSpPr/>
          <p:nvPr/>
        </p:nvSpPr>
        <p:spPr bwMode="gray">
          <a:xfrm>
            <a:off x="2737020" y="1321163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5F329F18-78E2-4D04-B504-0854B67CA34B}"/>
              </a:ext>
            </a:extLst>
          </p:cNvPr>
          <p:cNvSpPr/>
          <p:nvPr/>
        </p:nvSpPr>
        <p:spPr bwMode="gray">
          <a:xfrm>
            <a:off x="2665326" y="1318972"/>
            <a:ext cx="81163" cy="131864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8" name="Rectangle: Rounded Corners 807">
            <a:extLst>
              <a:ext uri="{FF2B5EF4-FFF2-40B4-BE49-F238E27FC236}">
                <a16:creationId xmlns:a16="http://schemas.microsoft.com/office/drawing/2014/main" id="{9D425913-8AF9-4D3E-99EE-B38A9761D1CA}"/>
              </a:ext>
            </a:extLst>
          </p:cNvPr>
          <p:cNvSpPr/>
          <p:nvPr/>
        </p:nvSpPr>
        <p:spPr bwMode="gray">
          <a:xfrm>
            <a:off x="4044500" y="114552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9" name="Rectangle: Rounded Corners 808">
            <a:extLst>
              <a:ext uri="{FF2B5EF4-FFF2-40B4-BE49-F238E27FC236}">
                <a16:creationId xmlns:a16="http://schemas.microsoft.com/office/drawing/2014/main" id="{A170FC28-A061-477F-85C7-C0702FDB07A7}"/>
              </a:ext>
            </a:extLst>
          </p:cNvPr>
          <p:cNvSpPr/>
          <p:nvPr/>
        </p:nvSpPr>
        <p:spPr bwMode="gray">
          <a:xfrm>
            <a:off x="4127907" y="1143752"/>
            <a:ext cx="81163" cy="142582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DBCF9873-15F9-4CC4-B673-AEC91D4C686A}"/>
              </a:ext>
            </a:extLst>
          </p:cNvPr>
          <p:cNvSpPr/>
          <p:nvPr/>
        </p:nvSpPr>
        <p:spPr bwMode="gray">
          <a:xfrm>
            <a:off x="4017769" y="343466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2" name="Rectangle: Rounded Corners 811">
            <a:extLst>
              <a:ext uri="{FF2B5EF4-FFF2-40B4-BE49-F238E27FC236}">
                <a16:creationId xmlns:a16="http://schemas.microsoft.com/office/drawing/2014/main" id="{85A878E3-A1E4-41B5-871C-4E3ABCDB5813}"/>
              </a:ext>
            </a:extLst>
          </p:cNvPr>
          <p:cNvSpPr/>
          <p:nvPr/>
        </p:nvSpPr>
        <p:spPr bwMode="gray">
          <a:xfrm>
            <a:off x="5266004" y="2700736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3" name="Rectangle: Rounded Corners 812">
            <a:extLst>
              <a:ext uri="{FF2B5EF4-FFF2-40B4-BE49-F238E27FC236}">
                <a16:creationId xmlns:a16="http://schemas.microsoft.com/office/drawing/2014/main" id="{38E2E5B9-5DBA-495A-B187-4A31CBD21580}"/>
              </a:ext>
            </a:extLst>
          </p:cNvPr>
          <p:cNvSpPr/>
          <p:nvPr/>
        </p:nvSpPr>
        <p:spPr bwMode="gray">
          <a:xfrm>
            <a:off x="6365261" y="2376845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4" name="Rectangle: Rounded Corners 813">
            <a:extLst>
              <a:ext uri="{FF2B5EF4-FFF2-40B4-BE49-F238E27FC236}">
                <a16:creationId xmlns:a16="http://schemas.microsoft.com/office/drawing/2014/main" id="{4FC13EAD-412D-45BB-9C93-B1EE76DA5068}"/>
              </a:ext>
            </a:extLst>
          </p:cNvPr>
          <p:cNvSpPr/>
          <p:nvPr/>
        </p:nvSpPr>
        <p:spPr bwMode="gray">
          <a:xfrm>
            <a:off x="6367838" y="2529729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5" name="Rectangle: Rounded Corners 814">
            <a:extLst>
              <a:ext uri="{FF2B5EF4-FFF2-40B4-BE49-F238E27FC236}">
                <a16:creationId xmlns:a16="http://schemas.microsoft.com/office/drawing/2014/main" id="{EF080371-9246-4CF7-98B4-0FD409D20748}"/>
              </a:ext>
            </a:extLst>
          </p:cNvPr>
          <p:cNvSpPr/>
          <p:nvPr/>
        </p:nvSpPr>
        <p:spPr bwMode="gray">
          <a:xfrm>
            <a:off x="5263291" y="306334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6" name="Rectangle: Rounded Corners 815">
            <a:extLst>
              <a:ext uri="{FF2B5EF4-FFF2-40B4-BE49-F238E27FC236}">
                <a16:creationId xmlns:a16="http://schemas.microsoft.com/office/drawing/2014/main" id="{BD44649D-9F93-4F14-B070-9D17F7DB7D98}"/>
              </a:ext>
            </a:extLst>
          </p:cNvPr>
          <p:cNvSpPr/>
          <p:nvPr/>
        </p:nvSpPr>
        <p:spPr bwMode="gray">
          <a:xfrm>
            <a:off x="5265037" y="3217901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7" name="Rectangle: Rounded Corners 816">
            <a:extLst>
              <a:ext uri="{FF2B5EF4-FFF2-40B4-BE49-F238E27FC236}">
                <a16:creationId xmlns:a16="http://schemas.microsoft.com/office/drawing/2014/main" id="{1D53BBAC-C8EE-40EB-A20A-20C38A0B322B}"/>
              </a:ext>
            </a:extLst>
          </p:cNvPr>
          <p:cNvSpPr/>
          <p:nvPr/>
        </p:nvSpPr>
        <p:spPr bwMode="gray">
          <a:xfrm>
            <a:off x="6355966" y="3065403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8" name="Rectangle: Rounded Corners 817">
            <a:extLst>
              <a:ext uri="{FF2B5EF4-FFF2-40B4-BE49-F238E27FC236}">
                <a16:creationId xmlns:a16="http://schemas.microsoft.com/office/drawing/2014/main" id="{D8C784C1-7524-4C86-B502-EFAC8249ABA0}"/>
              </a:ext>
            </a:extLst>
          </p:cNvPr>
          <p:cNvSpPr/>
          <p:nvPr/>
        </p:nvSpPr>
        <p:spPr bwMode="gray">
          <a:xfrm>
            <a:off x="6064498" y="3425519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5" name="Rectangle: Rounded Corners 824">
            <a:extLst>
              <a:ext uri="{FF2B5EF4-FFF2-40B4-BE49-F238E27FC236}">
                <a16:creationId xmlns:a16="http://schemas.microsoft.com/office/drawing/2014/main" id="{EFD76B2F-3677-4A82-94EC-99ABB493CB06}"/>
              </a:ext>
            </a:extLst>
          </p:cNvPr>
          <p:cNvSpPr/>
          <p:nvPr/>
        </p:nvSpPr>
        <p:spPr bwMode="gray">
          <a:xfrm>
            <a:off x="9996877" y="391112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6" name="Rectangle: Rounded Corners 825">
            <a:extLst>
              <a:ext uri="{FF2B5EF4-FFF2-40B4-BE49-F238E27FC236}">
                <a16:creationId xmlns:a16="http://schemas.microsoft.com/office/drawing/2014/main" id="{3E12FB95-6AAE-48FD-96BF-F1824C54B163}"/>
              </a:ext>
            </a:extLst>
          </p:cNvPr>
          <p:cNvSpPr/>
          <p:nvPr/>
        </p:nvSpPr>
        <p:spPr bwMode="gray">
          <a:xfrm>
            <a:off x="10080300" y="3911128"/>
            <a:ext cx="92948" cy="138273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7" name="Rectangle: Rounded Corners 826">
            <a:extLst>
              <a:ext uri="{FF2B5EF4-FFF2-40B4-BE49-F238E27FC236}">
                <a16:creationId xmlns:a16="http://schemas.microsoft.com/office/drawing/2014/main" id="{3F57B085-B64A-42F3-B7FD-35F5D8BB85E0}"/>
              </a:ext>
            </a:extLst>
          </p:cNvPr>
          <p:cNvSpPr/>
          <p:nvPr/>
        </p:nvSpPr>
        <p:spPr bwMode="gray">
          <a:xfrm>
            <a:off x="11086058" y="3905187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8" name="Rectangle: Rounded Corners 827">
            <a:extLst>
              <a:ext uri="{FF2B5EF4-FFF2-40B4-BE49-F238E27FC236}">
                <a16:creationId xmlns:a16="http://schemas.microsoft.com/office/drawing/2014/main" id="{E0878AF8-5F98-4473-B3A5-3EEE08F2B5DA}"/>
              </a:ext>
            </a:extLst>
          </p:cNvPr>
          <p:cNvSpPr/>
          <p:nvPr/>
        </p:nvSpPr>
        <p:spPr bwMode="gray">
          <a:xfrm>
            <a:off x="11179006" y="3905187"/>
            <a:ext cx="92948" cy="138273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" name="Rectangle: Rounded Corners 828">
            <a:extLst>
              <a:ext uri="{FF2B5EF4-FFF2-40B4-BE49-F238E27FC236}">
                <a16:creationId xmlns:a16="http://schemas.microsoft.com/office/drawing/2014/main" id="{424F9547-F6FA-4D80-8BB6-BE41B293AD8A}"/>
              </a:ext>
            </a:extLst>
          </p:cNvPr>
          <p:cNvSpPr/>
          <p:nvPr/>
        </p:nvSpPr>
        <p:spPr bwMode="gray">
          <a:xfrm>
            <a:off x="9998839" y="4058603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3" name="Rectangle: Rounded Corners 832">
            <a:extLst>
              <a:ext uri="{FF2B5EF4-FFF2-40B4-BE49-F238E27FC236}">
                <a16:creationId xmlns:a16="http://schemas.microsoft.com/office/drawing/2014/main" id="{E6BF2F69-F582-424E-9C35-0D612D93737F}"/>
              </a:ext>
            </a:extLst>
          </p:cNvPr>
          <p:cNvSpPr/>
          <p:nvPr/>
        </p:nvSpPr>
        <p:spPr bwMode="gray">
          <a:xfrm>
            <a:off x="10049135" y="193347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4" name="Rectangle: Rounded Corners 833">
            <a:extLst>
              <a:ext uri="{FF2B5EF4-FFF2-40B4-BE49-F238E27FC236}">
                <a16:creationId xmlns:a16="http://schemas.microsoft.com/office/drawing/2014/main" id="{D699F3D2-3BE8-45BB-8E34-3ED10AADA70C}"/>
              </a:ext>
            </a:extLst>
          </p:cNvPr>
          <p:cNvSpPr/>
          <p:nvPr/>
        </p:nvSpPr>
        <p:spPr bwMode="gray">
          <a:xfrm>
            <a:off x="9977441" y="1934048"/>
            <a:ext cx="81163" cy="131864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5" name="Rectangle: Rounded Corners 834">
            <a:extLst>
              <a:ext uri="{FF2B5EF4-FFF2-40B4-BE49-F238E27FC236}">
                <a16:creationId xmlns:a16="http://schemas.microsoft.com/office/drawing/2014/main" id="{FE4B1645-FE61-4894-A661-3019353267CD}"/>
              </a:ext>
            </a:extLst>
          </p:cNvPr>
          <p:cNvSpPr/>
          <p:nvPr/>
        </p:nvSpPr>
        <p:spPr bwMode="gray">
          <a:xfrm>
            <a:off x="10129288" y="1934369"/>
            <a:ext cx="75527" cy="137350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6" name="Rectangle: Rounded Corners 835">
            <a:extLst>
              <a:ext uri="{FF2B5EF4-FFF2-40B4-BE49-F238E27FC236}">
                <a16:creationId xmlns:a16="http://schemas.microsoft.com/office/drawing/2014/main" id="{0FE003D2-4F12-4262-81B7-052ABE9E485F}"/>
              </a:ext>
            </a:extLst>
          </p:cNvPr>
          <p:cNvSpPr/>
          <p:nvPr/>
        </p:nvSpPr>
        <p:spPr bwMode="gray">
          <a:xfrm>
            <a:off x="10053252" y="177599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7" name="Rectangle: Rounded Corners 836">
            <a:extLst>
              <a:ext uri="{FF2B5EF4-FFF2-40B4-BE49-F238E27FC236}">
                <a16:creationId xmlns:a16="http://schemas.microsoft.com/office/drawing/2014/main" id="{AAB78702-7674-44E0-912D-2EF72D421A48}"/>
              </a:ext>
            </a:extLst>
          </p:cNvPr>
          <p:cNvSpPr/>
          <p:nvPr/>
        </p:nvSpPr>
        <p:spPr bwMode="gray">
          <a:xfrm>
            <a:off x="9965656" y="177379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8" name="Rectangle: Rounded Corners 837">
            <a:extLst>
              <a:ext uri="{FF2B5EF4-FFF2-40B4-BE49-F238E27FC236}">
                <a16:creationId xmlns:a16="http://schemas.microsoft.com/office/drawing/2014/main" id="{53A09C50-01D6-4246-9EA9-804C5AC49AF9}"/>
              </a:ext>
            </a:extLst>
          </p:cNvPr>
          <p:cNvSpPr/>
          <p:nvPr/>
        </p:nvSpPr>
        <p:spPr bwMode="gray">
          <a:xfrm>
            <a:off x="11151860" y="1775891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39" name="Rectangle: Rounded Corners 838">
            <a:extLst>
              <a:ext uri="{FF2B5EF4-FFF2-40B4-BE49-F238E27FC236}">
                <a16:creationId xmlns:a16="http://schemas.microsoft.com/office/drawing/2014/main" id="{4CFD115E-D72D-4EA8-8E19-3CCC684704B5}"/>
              </a:ext>
            </a:extLst>
          </p:cNvPr>
          <p:cNvSpPr/>
          <p:nvPr/>
        </p:nvSpPr>
        <p:spPr bwMode="gray">
          <a:xfrm>
            <a:off x="11064264" y="1773699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0" name="Rectangle: Rounded Corners 839">
            <a:extLst>
              <a:ext uri="{FF2B5EF4-FFF2-40B4-BE49-F238E27FC236}">
                <a16:creationId xmlns:a16="http://schemas.microsoft.com/office/drawing/2014/main" id="{B0658821-62A0-422D-99DE-013B612A6C66}"/>
              </a:ext>
            </a:extLst>
          </p:cNvPr>
          <p:cNvSpPr/>
          <p:nvPr/>
        </p:nvSpPr>
        <p:spPr bwMode="gray">
          <a:xfrm>
            <a:off x="11151822" y="1631963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1" name="Rectangle: Rounded Corners 840">
            <a:extLst>
              <a:ext uri="{FF2B5EF4-FFF2-40B4-BE49-F238E27FC236}">
                <a16:creationId xmlns:a16="http://schemas.microsoft.com/office/drawing/2014/main" id="{3E28341A-5269-4888-AB21-A8A02CC0F8E9}"/>
              </a:ext>
            </a:extLst>
          </p:cNvPr>
          <p:cNvSpPr/>
          <p:nvPr/>
        </p:nvSpPr>
        <p:spPr bwMode="gray">
          <a:xfrm>
            <a:off x="11064226" y="1629771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2" name="Rectangle: Rounded Corners 841">
            <a:extLst>
              <a:ext uri="{FF2B5EF4-FFF2-40B4-BE49-F238E27FC236}">
                <a16:creationId xmlns:a16="http://schemas.microsoft.com/office/drawing/2014/main" id="{02EB1105-70CE-430D-BF56-CF6FFE668BF2}"/>
              </a:ext>
            </a:extLst>
          </p:cNvPr>
          <p:cNvSpPr/>
          <p:nvPr/>
        </p:nvSpPr>
        <p:spPr bwMode="gray">
          <a:xfrm>
            <a:off x="10054419" y="1615774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3" name="Rectangle: Rounded Corners 842">
            <a:extLst>
              <a:ext uri="{FF2B5EF4-FFF2-40B4-BE49-F238E27FC236}">
                <a16:creationId xmlns:a16="http://schemas.microsoft.com/office/drawing/2014/main" id="{7E586AAA-9C4F-4536-8E88-467F578DDD0A}"/>
              </a:ext>
            </a:extLst>
          </p:cNvPr>
          <p:cNvSpPr/>
          <p:nvPr/>
        </p:nvSpPr>
        <p:spPr bwMode="gray">
          <a:xfrm>
            <a:off x="9966823" y="1613582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4" name="Rectangle: Rounded Corners 843">
            <a:extLst>
              <a:ext uri="{FF2B5EF4-FFF2-40B4-BE49-F238E27FC236}">
                <a16:creationId xmlns:a16="http://schemas.microsoft.com/office/drawing/2014/main" id="{EB1EF4DA-9452-4D97-AF00-A04BC7A442A2}"/>
              </a:ext>
            </a:extLst>
          </p:cNvPr>
          <p:cNvSpPr/>
          <p:nvPr/>
        </p:nvSpPr>
        <p:spPr bwMode="gray">
          <a:xfrm>
            <a:off x="10053252" y="1084298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5" name="Rectangle: Rounded Corners 844">
            <a:extLst>
              <a:ext uri="{FF2B5EF4-FFF2-40B4-BE49-F238E27FC236}">
                <a16:creationId xmlns:a16="http://schemas.microsoft.com/office/drawing/2014/main" id="{50362A8B-F3D0-4C84-83FB-A92F224D7D88}"/>
              </a:ext>
            </a:extLst>
          </p:cNvPr>
          <p:cNvSpPr/>
          <p:nvPr/>
        </p:nvSpPr>
        <p:spPr bwMode="gray">
          <a:xfrm>
            <a:off x="9965656" y="1082106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6" name="Rectangle: Rounded Corners 845">
            <a:extLst>
              <a:ext uri="{FF2B5EF4-FFF2-40B4-BE49-F238E27FC236}">
                <a16:creationId xmlns:a16="http://schemas.microsoft.com/office/drawing/2014/main" id="{65ECAC66-EF3B-4906-A499-16510C8A44AB}"/>
              </a:ext>
            </a:extLst>
          </p:cNvPr>
          <p:cNvSpPr/>
          <p:nvPr/>
        </p:nvSpPr>
        <p:spPr bwMode="gray">
          <a:xfrm>
            <a:off x="11109495" y="1095055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7" name="Rectangle: Rounded Corners 846">
            <a:extLst>
              <a:ext uri="{FF2B5EF4-FFF2-40B4-BE49-F238E27FC236}">
                <a16:creationId xmlns:a16="http://schemas.microsoft.com/office/drawing/2014/main" id="{F1347697-0820-4F8D-A5C2-5FE2E62759A0}"/>
              </a:ext>
            </a:extLst>
          </p:cNvPr>
          <p:cNvSpPr/>
          <p:nvPr/>
        </p:nvSpPr>
        <p:spPr bwMode="gray">
          <a:xfrm>
            <a:off x="11037801" y="1092864"/>
            <a:ext cx="81163" cy="131864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8" name="Rectangle: Rounded Corners 847">
            <a:extLst>
              <a:ext uri="{FF2B5EF4-FFF2-40B4-BE49-F238E27FC236}">
                <a16:creationId xmlns:a16="http://schemas.microsoft.com/office/drawing/2014/main" id="{4C873043-235D-4682-87D0-5C737CC75181}"/>
              </a:ext>
            </a:extLst>
          </p:cNvPr>
          <p:cNvSpPr/>
          <p:nvPr/>
        </p:nvSpPr>
        <p:spPr bwMode="gray">
          <a:xfrm>
            <a:off x="11189648" y="1089186"/>
            <a:ext cx="81163" cy="142582"/>
          </a:xfrm>
          <a:prstGeom prst="roundRect">
            <a:avLst/>
          </a:prstGeom>
          <a:solidFill>
            <a:srgbClr val="7030A0">
              <a:alpha val="50000"/>
            </a:srgbClr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49" name="Graphic 848" descr="Cloud">
            <a:extLst>
              <a:ext uri="{FF2B5EF4-FFF2-40B4-BE49-F238E27FC236}">
                <a16:creationId xmlns:a16="http://schemas.microsoft.com/office/drawing/2014/main" id="{3EE5CEED-347E-41FF-BAA1-8D826796E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31872" y="1091706"/>
            <a:ext cx="140380" cy="140380"/>
          </a:xfrm>
          <a:prstGeom prst="rect">
            <a:avLst/>
          </a:prstGeom>
        </p:spPr>
      </p:pic>
      <p:sp>
        <p:nvSpPr>
          <p:cNvPr id="850" name="Rectangle: Rounded Corners 849">
            <a:extLst>
              <a:ext uri="{FF2B5EF4-FFF2-40B4-BE49-F238E27FC236}">
                <a16:creationId xmlns:a16="http://schemas.microsoft.com/office/drawing/2014/main" id="{90C60A0B-AFCB-4AE2-9BF4-DC1A6283B272}"/>
              </a:ext>
            </a:extLst>
          </p:cNvPr>
          <p:cNvSpPr/>
          <p:nvPr/>
        </p:nvSpPr>
        <p:spPr bwMode="gray">
          <a:xfrm>
            <a:off x="2824126" y="1315210"/>
            <a:ext cx="81163" cy="142582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1" name="Rectangle: Rounded Corners 850">
            <a:extLst>
              <a:ext uri="{FF2B5EF4-FFF2-40B4-BE49-F238E27FC236}">
                <a16:creationId xmlns:a16="http://schemas.microsoft.com/office/drawing/2014/main" id="{52A881B3-8FAE-470A-8EF1-6E7C16172CB5}"/>
              </a:ext>
            </a:extLst>
          </p:cNvPr>
          <p:cNvSpPr/>
          <p:nvPr/>
        </p:nvSpPr>
        <p:spPr bwMode="gray">
          <a:xfrm>
            <a:off x="9281204" y="5098607"/>
            <a:ext cx="878431" cy="13972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    SAP </a:t>
            </a: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SolMan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2" name="Rectangle: Rounded Corners 851">
            <a:extLst>
              <a:ext uri="{FF2B5EF4-FFF2-40B4-BE49-F238E27FC236}">
                <a16:creationId xmlns:a16="http://schemas.microsoft.com/office/drawing/2014/main" id="{03F8C537-2152-4637-AAC0-42369BA9C2C5}"/>
              </a:ext>
            </a:extLst>
          </p:cNvPr>
          <p:cNvSpPr/>
          <p:nvPr/>
        </p:nvSpPr>
        <p:spPr bwMode="gray">
          <a:xfrm>
            <a:off x="9356572" y="5101484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3" name="Rectangle: Rounded Corners 852">
            <a:extLst>
              <a:ext uri="{FF2B5EF4-FFF2-40B4-BE49-F238E27FC236}">
                <a16:creationId xmlns:a16="http://schemas.microsoft.com/office/drawing/2014/main" id="{6C2B6B8E-5DC6-4E44-BDA5-EAE83CD4E50F}"/>
              </a:ext>
            </a:extLst>
          </p:cNvPr>
          <p:cNvSpPr/>
          <p:nvPr/>
        </p:nvSpPr>
        <p:spPr bwMode="gray">
          <a:xfrm>
            <a:off x="10196696" y="5098624"/>
            <a:ext cx="878431" cy="13972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Oracle OEM</a:t>
            </a:r>
          </a:p>
        </p:txBody>
      </p:sp>
      <p:sp>
        <p:nvSpPr>
          <p:cNvPr id="854" name="Rectangle: Rounded Corners 853">
            <a:extLst>
              <a:ext uri="{FF2B5EF4-FFF2-40B4-BE49-F238E27FC236}">
                <a16:creationId xmlns:a16="http://schemas.microsoft.com/office/drawing/2014/main" id="{93A677AA-8F14-4CFC-BBB3-1E16B6B43582}"/>
              </a:ext>
            </a:extLst>
          </p:cNvPr>
          <p:cNvSpPr/>
          <p:nvPr/>
        </p:nvSpPr>
        <p:spPr bwMode="gray">
          <a:xfrm>
            <a:off x="10205389" y="5091976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5" name="Rectangle: Rounded Corners 854">
            <a:extLst>
              <a:ext uri="{FF2B5EF4-FFF2-40B4-BE49-F238E27FC236}">
                <a16:creationId xmlns:a16="http://schemas.microsoft.com/office/drawing/2014/main" id="{E5CBA671-10F3-43CF-A230-9F35ADDF5D25}"/>
              </a:ext>
            </a:extLst>
          </p:cNvPr>
          <p:cNvSpPr/>
          <p:nvPr/>
        </p:nvSpPr>
        <p:spPr bwMode="gray">
          <a:xfrm>
            <a:off x="11120881" y="5107078"/>
            <a:ext cx="878431" cy="13972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SiteScope</a:t>
            </a:r>
          </a:p>
        </p:txBody>
      </p:sp>
      <p:sp>
        <p:nvSpPr>
          <p:cNvPr id="856" name="Rectangle: Rounded Corners 855">
            <a:extLst>
              <a:ext uri="{FF2B5EF4-FFF2-40B4-BE49-F238E27FC236}">
                <a16:creationId xmlns:a16="http://schemas.microsoft.com/office/drawing/2014/main" id="{A1E11E85-023D-444B-8716-0DBF6965A908}"/>
              </a:ext>
            </a:extLst>
          </p:cNvPr>
          <p:cNvSpPr/>
          <p:nvPr/>
        </p:nvSpPr>
        <p:spPr bwMode="gray">
          <a:xfrm>
            <a:off x="11129574" y="5100430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57" name="Rectangle: Rounded Corners 856">
            <a:extLst>
              <a:ext uri="{FF2B5EF4-FFF2-40B4-BE49-F238E27FC236}">
                <a16:creationId xmlns:a16="http://schemas.microsoft.com/office/drawing/2014/main" id="{84514B3C-A293-4A7D-8D31-4237384003AF}"/>
              </a:ext>
            </a:extLst>
          </p:cNvPr>
          <p:cNvSpPr/>
          <p:nvPr/>
        </p:nvSpPr>
        <p:spPr bwMode="gray">
          <a:xfrm>
            <a:off x="9280073" y="5096188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58" name="Graphic 857" descr="Cloud">
            <a:extLst>
              <a:ext uri="{FF2B5EF4-FFF2-40B4-BE49-F238E27FC236}">
                <a16:creationId xmlns:a16="http://schemas.microsoft.com/office/drawing/2014/main" id="{5DC3E852-4D64-4D06-B3FA-CFD0AAF4A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53658" y="3436424"/>
            <a:ext cx="140380" cy="140380"/>
          </a:xfrm>
          <a:prstGeom prst="rect">
            <a:avLst/>
          </a:prstGeom>
        </p:spPr>
      </p:pic>
      <p:pic>
        <p:nvPicPr>
          <p:cNvPr id="859" name="Graphic 858" descr="Cloud">
            <a:extLst>
              <a:ext uri="{FF2B5EF4-FFF2-40B4-BE49-F238E27FC236}">
                <a16:creationId xmlns:a16="http://schemas.microsoft.com/office/drawing/2014/main" id="{A77D0B0C-1B23-42B9-B87A-355EA9D22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8238" y="5102603"/>
            <a:ext cx="140380" cy="140380"/>
          </a:xfrm>
          <a:prstGeom prst="rect">
            <a:avLst/>
          </a:prstGeom>
        </p:spPr>
      </p:pic>
      <p:sp>
        <p:nvSpPr>
          <p:cNvPr id="565" name="Rectangle 564">
            <a:extLst>
              <a:ext uri="{FF2B5EF4-FFF2-40B4-BE49-F238E27FC236}">
                <a16:creationId xmlns:a16="http://schemas.microsoft.com/office/drawing/2014/main" id="{33095CE1-3262-466A-AA26-1063EC997B1D}"/>
              </a:ext>
            </a:extLst>
          </p:cNvPr>
          <p:cNvSpPr/>
          <p:nvPr/>
        </p:nvSpPr>
        <p:spPr bwMode="gray">
          <a:xfrm>
            <a:off x="9919011" y="4264227"/>
            <a:ext cx="2259092" cy="495946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Spend Management</a:t>
            </a:r>
          </a:p>
        </p:txBody>
      </p:sp>
      <p:sp>
        <p:nvSpPr>
          <p:cNvPr id="642" name="Rectangle: Rounded Corners 641">
            <a:extLst>
              <a:ext uri="{FF2B5EF4-FFF2-40B4-BE49-F238E27FC236}">
                <a16:creationId xmlns:a16="http://schemas.microsoft.com/office/drawing/2014/main" id="{D487507B-9578-42F6-A131-732E722FD9AE}"/>
              </a:ext>
            </a:extLst>
          </p:cNvPr>
          <p:cNvSpPr/>
          <p:nvPr/>
        </p:nvSpPr>
        <p:spPr bwMode="gray">
          <a:xfrm>
            <a:off x="9984154" y="442521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Ariba</a:t>
            </a:r>
          </a:p>
        </p:txBody>
      </p:sp>
      <p:sp>
        <p:nvSpPr>
          <p:cNvPr id="644" name="Rectangle: Rounded Corners 643">
            <a:extLst>
              <a:ext uri="{FF2B5EF4-FFF2-40B4-BE49-F238E27FC236}">
                <a16:creationId xmlns:a16="http://schemas.microsoft.com/office/drawing/2014/main" id="{D87F4434-74C1-4884-B38F-184FD06D2009}"/>
              </a:ext>
            </a:extLst>
          </p:cNvPr>
          <p:cNvSpPr/>
          <p:nvPr/>
        </p:nvSpPr>
        <p:spPr bwMode="gray">
          <a:xfrm>
            <a:off x="7613502" y="244258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err="1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Markview</a:t>
            </a: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46" name="Rectangle: Rounded Corners 645">
            <a:extLst>
              <a:ext uri="{FF2B5EF4-FFF2-40B4-BE49-F238E27FC236}">
                <a16:creationId xmlns:a16="http://schemas.microsoft.com/office/drawing/2014/main" id="{82A17B8F-CEEC-4DBE-98C6-2785083914DA}"/>
              </a:ext>
            </a:extLst>
          </p:cNvPr>
          <p:cNvSpPr/>
          <p:nvPr/>
        </p:nvSpPr>
        <p:spPr bwMode="gray">
          <a:xfrm>
            <a:off x="11086556" y="4436771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SAP SRM</a:t>
            </a:r>
          </a:p>
        </p:txBody>
      </p:sp>
      <p:sp>
        <p:nvSpPr>
          <p:cNvPr id="650" name="Rectangle: Rounded Corners 649">
            <a:extLst>
              <a:ext uri="{FF2B5EF4-FFF2-40B4-BE49-F238E27FC236}">
                <a16:creationId xmlns:a16="http://schemas.microsoft.com/office/drawing/2014/main" id="{7EEF6FC9-37EB-456B-A105-094F20F49640}"/>
              </a:ext>
            </a:extLst>
          </p:cNvPr>
          <p:cNvSpPr/>
          <p:nvPr/>
        </p:nvSpPr>
        <p:spPr bwMode="gray">
          <a:xfrm>
            <a:off x="9995375" y="4579215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  <p:sp>
        <p:nvSpPr>
          <p:cNvPr id="819" name="Rectangle: Rounded Corners 818">
            <a:extLst>
              <a:ext uri="{FF2B5EF4-FFF2-40B4-BE49-F238E27FC236}">
                <a16:creationId xmlns:a16="http://schemas.microsoft.com/office/drawing/2014/main" id="{469D660E-8CF4-4A74-BE46-F6D85E6C99C5}"/>
              </a:ext>
            </a:extLst>
          </p:cNvPr>
          <p:cNvSpPr/>
          <p:nvPr/>
        </p:nvSpPr>
        <p:spPr bwMode="gray">
          <a:xfrm>
            <a:off x="10071624" y="4416281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0" name="Rectangle: Rounded Corners 819">
            <a:extLst>
              <a:ext uri="{FF2B5EF4-FFF2-40B4-BE49-F238E27FC236}">
                <a16:creationId xmlns:a16="http://schemas.microsoft.com/office/drawing/2014/main" id="{6A18431A-677D-4246-832A-9FD8F4BA4F52}"/>
              </a:ext>
            </a:extLst>
          </p:cNvPr>
          <p:cNvSpPr/>
          <p:nvPr/>
        </p:nvSpPr>
        <p:spPr bwMode="gray">
          <a:xfrm>
            <a:off x="9984028" y="4414089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1" name="Rectangle: Rounded Corners 820">
            <a:extLst>
              <a:ext uri="{FF2B5EF4-FFF2-40B4-BE49-F238E27FC236}">
                <a16:creationId xmlns:a16="http://schemas.microsoft.com/office/drawing/2014/main" id="{1CDBAF73-3AE6-4084-A6C2-885ED15A3077}"/>
              </a:ext>
            </a:extLst>
          </p:cNvPr>
          <p:cNvSpPr/>
          <p:nvPr/>
        </p:nvSpPr>
        <p:spPr bwMode="gray">
          <a:xfrm>
            <a:off x="7616633" y="2443742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2" name="Rectangle: Rounded Corners 821">
            <a:extLst>
              <a:ext uri="{FF2B5EF4-FFF2-40B4-BE49-F238E27FC236}">
                <a16:creationId xmlns:a16="http://schemas.microsoft.com/office/drawing/2014/main" id="{76BAF818-6A38-4A78-B425-8B8C23991306}"/>
              </a:ext>
            </a:extLst>
          </p:cNvPr>
          <p:cNvSpPr/>
          <p:nvPr/>
        </p:nvSpPr>
        <p:spPr bwMode="gray">
          <a:xfrm>
            <a:off x="11172582" y="4433887"/>
            <a:ext cx="92948" cy="138273"/>
          </a:xfrm>
          <a:prstGeom prst="roundRect">
            <a:avLst/>
          </a:prstGeom>
          <a:solidFill>
            <a:srgbClr val="C00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3" name="Rectangle: Rounded Corners 822">
            <a:extLst>
              <a:ext uri="{FF2B5EF4-FFF2-40B4-BE49-F238E27FC236}">
                <a16:creationId xmlns:a16="http://schemas.microsoft.com/office/drawing/2014/main" id="{98707DD2-1D5C-4841-92FB-BAB0AE003ABA}"/>
              </a:ext>
            </a:extLst>
          </p:cNvPr>
          <p:cNvSpPr/>
          <p:nvPr/>
        </p:nvSpPr>
        <p:spPr bwMode="gray">
          <a:xfrm>
            <a:off x="11079634" y="4433887"/>
            <a:ext cx="92948" cy="138273"/>
          </a:xfrm>
          <a:prstGeom prst="roundRect">
            <a:avLst/>
          </a:prstGeom>
          <a:solidFill>
            <a:srgbClr val="92D05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4" name="Rectangle: Rounded Corners 823">
            <a:extLst>
              <a:ext uri="{FF2B5EF4-FFF2-40B4-BE49-F238E27FC236}">
                <a16:creationId xmlns:a16="http://schemas.microsoft.com/office/drawing/2014/main" id="{4B16B96A-3C41-4CEE-A3E5-C8D402A00E8D}"/>
              </a:ext>
            </a:extLst>
          </p:cNvPr>
          <p:cNvSpPr/>
          <p:nvPr/>
        </p:nvSpPr>
        <p:spPr bwMode="gray">
          <a:xfrm>
            <a:off x="11263323" y="4433887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7E940F71-840A-4744-8CB2-3F808220C276}"/>
              </a:ext>
            </a:extLst>
          </p:cNvPr>
          <p:cNvSpPr/>
          <p:nvPr/>
        </p:nvSpPr>
        <p:spPr bwMode="gray">
          <a:xfrm rot="10800000" flipH="1" flipV="1">
            <a:off x="7528078" y="6567216"/>
            <a:ext cx="935399" cy="176267"/>
          </a:xfrm>
          <a:prstGeom prst="rect">
            <a:avLst/>
          </a:prstGeom>
          <a:solidFill>
            <a:schemeClr val="accent1"/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27432" rIns="89977" bIns="71981" rtlCol="0" anchor="t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L0 - Capability</a:t>
            </a:r>
          </a:p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E382B9B6-5559-4F58-BF77-02E15818FDF2}"/>
              </a:ext>
            </a:extLst>
          </p:cNvPr>
          <p:cNvSpPr/>
          <p:nvPr/>
        </p:nvSpPr>
        <p:spPr bwMode="gray">
          <a:xfrm>
            <a:off x="8572189" y="6573576"/>
            <a:ext cx="934785" cy="167824"/>
          </a:xfrm>
          <a:prstGeom prst="rect">
            <a:avLst/>
          </a:prstGeom>
          <a:solidFill>
            <a:srgbClr val="C9C9C9">
              <a:alpha val="75000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3152" rIns="89977" bIns="71981" rtlCol="0" anchor="ctr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L1 - Capability</a:t>
            </a: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5D902CCC-670D-425E-927B-A0766EACD93F}"/>
              </a:ext>
            </a:extLst>
          </p:cNvPr>
          <p:cNvSpPr/>
          <p:nvPr/>
        </p:nvSpPr>
        <p:spPr bwMode="gray">
          <a:xfrm>
            <a:off x="9618232" y="6567696"/>
            <a:ext cx="914029" cy="173704"/>
          </a:xfrm>
          <a:prstGeom prst="rect">
            <a:avLst/>
          </a:prstGeom>
          <a:solidFill>
            <a:srgbClr val="2D5597">
              <a:alpha val="25098"/>
            </a:srgbClr>
          </a:solidFill>
          <a:ln w="6350" algn="ctr">
            <a:noFill/>
            <a:prstDash val="dash"/>
            <a:miter lim="800000"/>
            <a:headEnd/>
            <a:tailEnd/>
          </a:ln>
        </p:spPr>
        <p:txBody>
          <a:bodyPr lIns="89977" tIns="71981" rIns="89977" bIns="71981" rtlCol="0" anchor="ctr"/>
          <a:lstStyle/>
          <a:p>
            <a:pPr marL="0" marR="0" lvl="0" indent="0" algn="ctr" defTabSz="91413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Supporting</a:t>
            </a:r>
          </a:p>
        </p:txBody>
      </p:sp>
      <p:sp>
        <p:nvSpPr>
          <p:cNvPr id="583" name="Rectangle: Rounded Corners 582">
            <a:extLst>
              <a:ext uri="{FF2B5EF4-FFF2-40B4-BE49-F238E27FC236}">
                <a16:creationId xmlns:a16="http://schemas.microsoft.com/office/drawing/2014/main" id="{8F6EC953-14AE-4B5D-A494-A4A9B2ABFC51}"/>
              </a:ext>
            </a:extLst>
          </p:cNvPr>
          <p:cNvSpPr/>
          <p:nvPr/>
        </p:nvSpPr>
        <p:spPr bwMode="gray">
          <a:xfrm>
            <a:off x="6380898" y="4008225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7" name="Rectangle: Rounded Corners 586">
            <a:extLst>
              <a:ext uri="{FF2B5EF4-FFF2-40B4-BE49-F238E27FC236}">
                <a16:creationId xmlns:a16="http://schemas.microsoft.com/office/drawing/2014/main" id="{F025C48B-C62A-4AAA-8B57-CD8C7D33179F}"/>
              </a:ext>
            </a:extLst>
          </p:cNvPr>
          <p:cNvSpPr/>
          <p:nvPr/>
        </p:nvSpPr>
        <p:spPr bwMode="gray">
          <a:xfrm>
            <a:off x="10079667" y="2964645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9" name="Rectangle: Rounded Corners 588">
            <a:extLst>
              <a:ext uri="{FF2B5EF4-FFF2-40B4-BE49-F238E27FC236}">
                <a16:creationId xmlns:a16="http://schemas.microsoft.com/office/drawing/2014/main" id="{A4748B45-34C4-4C73-8C15-0523087F7834}"/>
              </a:ext>
            </a:extLst>
          </p:cNvPr>
          <p:cNvSpPr/>
          <p:nvPr/>
        </p:nvSpPr>
        <p:spPr bwMode="gray">
          <a:xfrm>
            <a:off x="10137478" y="1775890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0" name="Rectangle: Rounded Corners 589">
            <a:extLst>
              <a:ext uri="{FF2B5EF4-FFF2-40B4-BE49-F238E27FC236}">
                <a16:creationId xmlns:a16="http://schemas.microsoft.com/office/drawing/2014/main" id="{D84C0DC9-F2D0-499A-8605-6DDAC6C109C6}"/>
              </a:ext>
            </a:extLst>
          </p:cNvPr>
          <p:cNvSpPr/>
          <p:nvPr/>
        </p:nvSpPr>
        <p:spPr bwMode="gray">
          <a:xfrm>
            <a:off x="10080300" y="3576721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1" name="Rectangle: Rounded Corners 590">
            <a:extLst>
              <a:ext uri="{FF2B5EF4-FFF2-40B4-BE49-F238E27FC236}">
                <a16:creationId xmlns:a16="http://schemas.microsoft.com/office/drawing/2014/main" id="{4DD19AF2-080B-4127-B571-8BC907262D84}"/>
              </a:ext>
            </a:extLst>
          </p:cNvPr>
          <p:cNvSpPr/>
          <p:nvPr/>
        </p:nvSpPr>
        <p:spPr bwMode="gray">
          <a:xfrm>
            <a:off x="10147636" y="3909541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5" name="Rectangle: Rounded Corners 594">
            <a:extLst>
              <a:ext uri="{FF2B5EF4-FFF2-40B4-BE49-F238E27FC236}">
                <a16:creationId xmlns:a16="http://schemas.microsoft.com/office/drawing/2014/main" id="{AB8D4E87-DD86-4493-8E45-7113989157F4}"/>
              </a:ext>
            </a:extLst>
          </p:cNvPr>
          <p:cNvSpPr/>
          <p:nvPr/>
        </p:nvSpPr>
        <p:spPr bwMode="gray">
          <a:xfrm>
            <a:off x="11271294" y="3909218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6" name="Rectangle: Rounded Corners 595">
            <a:extLst>
              <a:ext uri="{FF2B5EF4-FFF2-40B4-BE49-F238E27FC236}">
                <a16:creationId xmlns:a16="http://schemas.microsoft.com/office/drawing/2014/main" id="{E89E1CE8-CA1F-45E3-86EE-B59E3C99DE54}"/>
              </a:ext>
            </a:extLst>
          </p:cNvPr>
          <p:cNvSpPr/>
          <p:nvPr/>
        </p:nvSpPr>
        <p:spPr bwMode="gray">
          <a:xfrm>
            <a:off x="10089165" y="4061801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0" name="Rectangle: Rounded Corners 599">
            <a:extLst>
              <a:ext uri="{FF2B5EF4-FFF2-40B4-BE49-F238E27FC236}">
                <a16:creationId xmlns:a16="http://schemas.microsoft.com/office/drawing/2014/main" id="{2EFFB559-4B1A-43A6-AEF7-542CBD4C864E}"/>
              </a:ext>
            </a:extLst>
          </p:cNvPr>
          <p:cNvSpPr/>
          <p:nvPr/>
        </p:nvSpPr>
        <p:spPr bwMode="gray">
          <a:xfrm>
            <a:off x="8701372" y="2443666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Encore</a:t>
            </a:r>
          </a:p>
        </p:txBody>
      </p:sp>
      <p:sp>
        <p:nvSpPr>
          <p:cNvPr id="602" name="Rectangle: Rounded Corners 601">
            <a:extLst>
              <a:ext uri="{FF2B5EF4-FFF2-40B4-BE49-F238E27FC236}">
                <a16:creationId xmlns:a16="http://schemas.microsoft.com/office/drawing/2014/main" id="{249BA703-2C76-4F30-AC7F-DED5FB85E38B}"/>
              </a:ext>
            </a:extLst>
          </p:cNvPr>
          <p:cNvSpPr/>
          <p:nvPr/>
        </p:nvSpPr>
        <p:spPr bwMode="gray">
          <a:xfrm>
            <a:off x="8704503" y="2444827"/>
            <a:ext cx="92948" cy="138273"/>
          </a:xfrm>
          <a:prstGeom prst="roundRect">
            <a:avLst/>
          </a:prstGeom>
          <a:solidFill>
            <a:schemeClr val="accent2">
              <a:alpha val="75000"/>
            </a:schemeClr>
          </a:solidFill>
          <a:ln w="1389" cap="flat">
            <a:noFill/>
            <a:prstDash val="solid"/>
            <a:miter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6" name="Rectangle: Rounded Corners 605">
            <a:extLst>
              <a:ext uri="{FF2B5EF4-FFF2-40B4-BE49-F238E27FC236}">
                <a16:creationId xmlns:a16="http://schemas.microsoft.com/office/drawing/2014/main" id="{03AC062B-D72F-46AF-9B0E-A93DCD7C2909}"/>
              </a:ext>
            </a:extLst>
          </p:cNvPr>
          <p:cNvSpPr/>
          <p:nvPr/>
        </p:nvSpPr>
        <p:spPr bwMode="gray">
          <a:xfrm>
            <a:off x="8787966" y="2436522"/>
            <a:ext cx="92948" cy="138273"/>
          </a:xfrm>
          <a:prstGeom prst="roundRect">
            <a:avLst/>
          </a:prstGeom>
          <a:solidFill>
            <a:srgbClr val="FFC000"/>
          </a:solidFill>
          <a:ln w="12700" algn="ctr">
            <a:noFill/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endParaRPr kumimoji="0" lang="en-US" sz="700" b="1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9" name="Rectangle: Rounded Corners 608">
            <a:extLst>
              <a:ext uri="{FF2B5EF4-FFF2-40B4-BE49-F238E27FC236}">
                <a16:creationId xmlns:a16="http://schemas.microsoft.com/office/drawing/2014/main" id="{48FFCC43-E30F-4FDA-BC06-021F14DD8177}"/>
              </a:ext>
            </a:extLst>
          </p:cNvPr>
          <p:cNvSpPr/>
          <p:nvPr/>
        </p:nvSpPr>
        <p:spPr bwMode="gray">
          <a:xfrm>
            <a:off x="8709143" y="2976620"/>
            <a:ext cx="1060765" cy="130518"/>
          </a:xfrm>
          <a:prstGeom prst="roundRect">
            <a:avLst/>
          </a:prstGeom>
          <a:solidFill>
            <a:schemeClr val="bg1"/>
          </a:solidFill>
          <a:ln w="12700" algn="ctr">
            <a:solidFill>
              <a:srgbClr val="203864">
                <a:alpha val="49000"/>
              </a:srgbClr>
            </a:solidFill>
            <a:prstDash val="sysDash"/>
            <a:miter lim="800000"/>
            <a:headEnd/>
            <a:tailEnd/>
          </a:ln>
        </p:spPr>
        <p:txBody>
          <a:bodyPr lIns="13251" tIns="13251" rIns="13251" bIns="13251" rtlCol="0" anchor="ctr"/>
          <a:lstStyle/>
          <a:p>
            <a:pPr marL="0" marR="0" lvl="0" indent="0" algn="ctr" defTabSz="66256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Others…</a:t>
            </a:r>
          </a:p>
        </p:txBody>
      </p:sp>
    </p:spTree>
    <p:extLst>
      <p:ext uri="{BB962C8B-B14F-4D97-AF65-F5344CB8AC3E}">
        <p14:creationId xmlns:p14="http://schemas.microsoft.com/office/powerpoint/2010/main" val="2309263781"/>
      </p:ext>
    </p:extLst>
  </p:cSld>
  <p:clrMapOvr>
    <a:masterClrMapping/>
  </p:clrMapOvr>
  <p:transition spd="med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1C2B-D935-4911-ACE7-03395A5A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SAP @ Eaton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6CDDF45-CAB2-4637-B481-9E5B132DAB2F}"/>
              </a:ext>
            </a:extLst>
          </p:cNvPr>
          <p:cNvGraphicFramePr/>
          <p:nvPr/>
        </p:nvGraphicFramePr>
        <p:xfrm>
          <a:off x="4851924" y="1135295"/>
          <a:ext cx="36576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B51173F-061A-49F2-B512-122B83DAB1FC}"/>
              </a:ext>
            </a:extLst>
          </p:cNvPr>
          <p:cNvGraphicFramePr/>
          <p:nvPr/>
        </p:nvGraphicFramePr>
        <p:xfrm>
          <a:off x="8509518" y="1134283"/>
          <a:ext cx="36576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32D1FB5-206B-4B2B-B8FB-0EBFAC4FCFD0}"/>
              </a:ext>
            </a:extLst>
          </p:cNvPr>
          <p:cNvSpPr txBox="1"/>
          <p:nvPr/>
        </p:nvSpPr>
        <p:spPr>
          <a:xfrm>
            <a:off x="7529804" y="6335486"/>
            <a:ext cx="4481221" cy="21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*2026 revenue figures are based on 2020 Revenue and completion of the influencing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86334-E5B9-4F13-B251-BBDA0E61D9AB}"/>
              </a:ext>
            </a:extLst>
          </p:cNvPr>
          <p:cNvSpPr txBox="1"/>
          <p:nvPr/>
        </p:nvSpPr>
        <p:spPr>
          <a:xfrm>
            <a:off x="1401438" y="4821867"/>
            <a:ext cx="7289282" cy="3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Influencing Factors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B4A2D8-7F76-49F4-8DF7-2FF7CB6AC1EF}"/>
              </a:ext>
            </a:extLst>
          </p:cNvPr>
          <p:cNvSpPr/>
          <p:nvPr/>
        </p:nvSpPr>
        <p:spPr bwMode="auto">
          <a:xfrm>
            <a:off x="1401438" y="5188530"/>
            <a:ext cx="3026521" cy="914400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 Oracle to SAP program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Aerospace to SAP program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ERP migration to SAP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Acquisitions moving to SAP</a:t>
            </a:r>
          </a:p>
        </p:txBody>
      </p:sp>
      <p:pic>
        <p:nvPicPr>
          <p:cNvPr id="14" name="Graphic 13" descr="Earth globe Africa and Europe">
            <a:extLst>
              <a:ext uri="{FF2B5EF4-FFF2-40B4-BE49-F238E27FC236}">
                <a16:creationId xmlns:a16="http://schemas.microsoft.com/office/drawing/2014/main" id="{037BC444-3C9A-49C6-B3E6-D95CBE8E3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3568" y="5179129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1A6CF7-84EF-49BC-B118-D6AF9DB4B596}"/>
              </a:ext>
            </a:extLst>
          </p:cNvPr>
          <p:cNvSpPr/>
          <p:nvPr/>
        </p:nvSpPr>
        <p:spPr bwMode="auto">
          <a:xfrm>
            <a:off x="4427959" y="5177666"/>
            <a:ext cx="3026521" cy="914400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 Americas to SAP program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Aerospace to SAP program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Acquisitions moving to SAP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AD6009-60B2-431A-B9C8-6FFDDFDA4C67}"/>
              </a:ext>
            </a:extLst>
          </p:cNvPr>
          <p:cNvSpPr/>
          <p:nvPr/>
        </p:nvSpPr>
        <p:spPr bwMode="auto">
          <a:xfrm>
            <a:off x="7451750" y="5177666"/>
            <a:ext cx="3026521" cy="914400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 Oracle to SAP program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Legacy SAP to Unity migration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Aerospace to SAP Program</a:t>
            </a:r>
          </a:p>
          <a:p>
            <a:pPr marL="171450" marR="0" lvl="0" indent="-1714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Acquisition moving to SAP</a:t>
            </a:r>
          </a:p>
        </p:txBody>
      </p:sp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E89E7086-49AD-486E-B886-69AE57571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0098" y="5180847"/>
            <a:ext cx="914400" cy="914400"/>
          </a:xfrm>
          <a:prstGeom prst="rect">
            <a:avLst/>
          </a:prstGeom>
        </p:spPr>
      </p:pic>
      <p:pic>
        <p:nvPicPr>
          <p:cNvPr id="12" name="Graphic 11" descr="Earth Globe   Asia">
            <a:extLst>
              <a:ext uri="{FF2B5EF4-FFF2-40B4-BE49-F238E27FC236}">
                <a16:creationId xmlns:a16="http://schemas.microsoft.com/office/drawing/2014/main" id="{3DBFBB45-29F0-4E42-AA37-B3217FB35A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96237" y="5188530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C12903-815C-46A9-8A13-507518C32989}"/>
              </a:ext>
            </a:extLst>
          </p:cNvPr>
          <p:cNvSpPr txBox="1"/>
          <p:nvPr/>
        </p:nvSpPr>
        <p:spPr>
          <a:xfrm>
            <a:off x="587829" y="1455415"/>
            <a:ext cx="3984177" cy="255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ERP Revenue is expected to increase from ~50% to 90% over the next 5 years as the deployment of SAP as the strategic ERP platform for ES, Aerospace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eMobility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continues.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Other strategic non-ERP SAP tools for SuccessFactors, Concur, IBP and Ariba continue to standardize corporate functions</a:t>
            </a:r>
          </a:p>
        </p:txBody>
      </p:sp>
    </p:spTree>
    <p:extLst>
      <p:ext uri="{BB962C8B-B14F-4D97-AF65-F5344CB8AC3E}">
        <p14:creationId xmlns:p14="http://schemas.microsoft.com/office/powerpoint/2010/main" val="2830551890"/>
      </p:ext>
    </p:extLst>
  </p:cSld>
  <p:clrMapOvr>
    <a:masterClrMapping/>
  </p:clrMapOvr>
  <p:transition spd="med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C94642-4F3E-421B-946D-C6E3AA0D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SAP ERP instance strategy</a:t>
            </a:r>
            <a:br>
              <a:rPr lang="en-US"/>
            </a:br>
            <a:r>
              <a:rPr lang="en-US" sz="2000">
                <a:solidFill>
                  <a:srgbClr val="00B0F0"/>
                </a:solidFill>
              </a:rPr>
              <a:t>Recommendation for LOB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4629A4-D04A-4384-AE86-1D8E222E4DC9}"/>
              </a:ext>
            </a:extLst>
          </p:cNvPr>
          <p:cNvSpPr/>
          <p:nvPr/>
        </p:nvSpPr>
        <p:spPr bwMode="auto">
          <a:xfrm>
            <a:off x="308371" y="1933243"/>
            <a:ext cx="5251256" cy="7718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47AB4B7B-0FAD-4275-895E-7F78006DDC0F}"/>
              </a:ext>
            </a:extLst>
          </p:cNvPr>
          <p:cNvSpPr/>
          <p:nvPr/>
        </p:nvSpPr>
        <p:spPr bwMode="auto">
          <a:xfrm>
            <a:off x="420481" y="2290767"/>
            <a:ext cx="1723676" cy="367311"/>
          </a:xfrm>
          <a:prstGeom prst="round1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Single DEV</a:t>
            </a:r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8A0DFEA6-EBE3-47A7-826B-76141098D2B8}"/>
              </a:ext>
            </a:extLst>
          </p:cNvPr>
          <p:cNvSpPr/>
          <p:nvPr/>
        </p:nvSpPr>
        <p:spPr bwMode="auto">
          <a:xfrm>
            <a:off x="3538545" y="2255565"/>
            <a:ext cx="1954931" cy="350699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23E14D-532D-4B37-A5F9-C259674E2388}"/>
              </a:ext>
            </a:extLst>
          </p:cNvPr>
          <p:cNvCxnSpPr>
            <a:cxnSpLocks/>
          </p:cNvCxnSpPr>
          <p:nvPr/>
        </p:nvCxnSpPr>
        <p:spPr bwMode="auto">
          <a:xfrm>
            <a:off x="2200203" y="2444921"/>
            <a:ext cx="1255119" cy="6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A887CA6-2BB2-4FF6-9195-DA67C07E2EAA}"/>
              </a:ext>
            </a:extLst>
          </p:cNvPr>
          <p:cNvSpPr/>
          <p:nvPr/>
        </p:nvSpPr>
        <p:spPr bwMode="auto">
          <a:xfrm>
            <a:off x="273852" y="1867643"/>
            <a:ext cx="4744005" cy="58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Single Global Instance by Line of Business </a:t>
            </a:r>
          </a:p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14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57112-A1E4-4E1F-A3F7-C9AE4A28B6E2}"/>
              </a:ext>
            </a:extLst>
          </p:cNvPr>
          <p:cNvSpPr/>
          <p:nvPr/>
        </p:nvSpPr>
        <p:spPr bwMode="auto">
          <a:xfrm>
            <a:off x="301812" y="2776202"/>
            <a:ext cx="5257821" cy="966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3D3638-0B66-491D-930A-24AEE3E68E64}"/>
              </a:ext>
            </a:extLst>
          </p:cNvPr>
          <p:cNvSpPr/>
          <p:nvPr/>
        </p:nvSpPr>
        <p:spPr bwMode="auto">
          <a:xfrm>
            <a:off x="350865" y="2731926"/>
            <a:ext cx="4711465" cy="58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2. Single code base / Regional Business Systems</a:t>
            </a: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E2F7E170-DA4B-4FFA-8C99-23470AE952CA}"/>
              </a:ext>
            </a:extLst>
          </p:cNvPr>
          <p:cNvSpPr/>
          <p:nvPr/>
        </p:nvSpPr>
        <p:spPr bwMode="auto">
          <a:xfrm>
            <a:off x="441441" y="3183069"/>
            <a:ext cx="1723676" cy="350699"/>
          </a:xfrm>
          <a:prstGeom prst="round1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Single DEV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1C21B4-6B66-41B3-9ECD-54F768605906}"/>
              </a:ext>
            </a:extLst>
          </p:cNvPr>
          <p:cNvCxnSpPr>
            <a:cxnSpLocks/>
          </p:cNvCxnSpPr>
          <p:nvPr/>
        </p:nvCxnSpPr>
        <p:spPr bwMode="auto">
          <a:xfrm>
            <a:off x="2235171" y="3183085"/>
            <a:ext cx="12481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BA95A39F-13F7-4DDC-A1F0-D21296A1A970}"/>
              </a:ext>
            </a:extLst>
          </p:cNvPr>
          <p:cNvSpPr/>
          <p:nvPr/>
        </p:nvSpPr>
        <p:spPr bwMode="auto">
          <a:xfrm>
            <a:off x="3681763" y="3048417"/>
            <a:ext cx="1404773" cy="299224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PRD</a:t>
            </a:r>
          </a:p>
        </p:txBody>
      </p:sp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C20788E7-8FAD-42FD-8541-52F97FE4FF82}"/>
              </a:ext>
            </a:extLst>
          </p:cNvPr>
          <p:cNvSpPr/>
          <p:nvPr/>
        </p:nvSpPr>
        <p:spPr bwMode="auto">
          <a:xfrm>
            <a:off x="3657564" y="3410994"/>
            <a:ext cx="1404773" cy="303733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PRD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A9596F8-BD6E-4B04-9971-9C322000F0D0}"/>
              </a:ext>
            </a:extLst>
          </p:cNvPr>
          <p:cNvCxnSpPr/>
          <p:nvPr/>
        </p:nvCxnSpPr>
        <p:spPr bwMode="auto">
          <a:xfrm>
            <a:off x="2201885" y="3194270"/>
            <a:ext cx="1273529" cy="363013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36F18B-FB42-48A7-9D46-6D37CC47F7F4}"/>
              </a:ext>
            </a:extLst>
          </p:cNvPr>
          <p:cNvCxnSpPr>
            <a:cxnSpLocks/>
          </p:cNvCxnSpPr>
          <p:nvPr/>
        </p:nvCxnSpPr>
        <p:spPr bwMode="auto">
          <a:xfrm>
            <a:off x="5835415" y="1552928"/>
            <a:ext cx="0" cy="5253184"/>
          </a:xfrm>
          <a:prstGeom prst="line">
            <a:avLst/>
          </a:prstGeom>
          <a:ln w="9525" cap="rnd" cmpd="sng"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6BC55CE-ED35-4FA7-8A37-C05C5450655D}"/>
              </a:ext>
            </a:extLst>
          </p:cNvPr>
          <p:cNvSpPr/>
          <p:nvPr/>
        </p:nvSpPr>
        <p:spPr bwMode="auto">
          <a:xfrm>
            <a:off x="301812" y="3812063"/>
            <a:ext cx="5257821" cy="1161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0B4BD2-9830-4279-A9D3-F5CE07F32BC2}"/>
              </a:ext>
            </a:extLst>
          </p:cNvPr>
          <p:cNvSpPr/>
          <p:nvPr/>
        </p:nvSpPr>
        <p:spPr bwMode="auto">
          <a:xfrm>
            <a:off x="336331" y="3816522"/>
            <a:ext cx="5718924" cy="58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3. Single code base + different Business Systems</a:t>
            </a:r>
          </a:p>
        </p:txBody>
      </p:sp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AD5903E7-FFE7-4ACD-BA5D-83318ECBDCC5}"/>
              </a:ext>
            </a:extLst>
          </p:cNvPr>
          <p:cNvSpPr/>
          <p:nvPr/>
        </p:nvSpPr>
        <p:spPr bwMode="auto">
          <a:xfrm>
            <a:off x="406415" y="4210036"/>
            <a:ext cx="1654245" cy="350699"/>
          </a:xfrm>
          <a:prstGeom prst="round1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Common DEV</a:t>
            </a:r>
          </a:p>
        </p:txBody>
      </p:sp>
      <p:sp>
        <p:nvSpPr>
          <p:cNvPr id="57" name="Rectangle: Single Corner Rounded 56">
            <a:extLst>
              <a:ext uri="{FF2B5EF4-FFF2-40B4-BE49-F238E27FC236}">
                <a16:creationId xmlns:a16="http://schemas.microsoft.com/office/drawing/2014/main" id="{4386C0EF-95E0-4634-A9D3-5D2AA32C3556}"/>
              </a:ext>
            </a:extLst>
          </p:cNvPr>
          <p:cNvSpPr/>
          <p:nvPr/>
        </p:nvSpPr>
        <p:spPr bwMode="auto">
          <a:xfrm>
            <a:off x="2532628" y="4147924"/>
            <a:ext cx="1138832" cy="350699"/>
          </a:xfrm>
          <a:prstGeom prst="round1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L-DEV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35883ED-7482-4F01-AB7A-9CB714DC5F43}"/>
              </a:ext>
            </a:extLst>
          </p:cNvPr>
          <p:cNvSpPr/>
          <p:nvPr/>
        </p:nvSpPr>
        <p:spPr bwMode="auto">
          <a:xfrm>
            <a:off x="301812" y="5053887"/>
            <a:ext cx="5257821" cy="1103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Rectangle: Single Corner Rounded 58">
            <a:extLst>
              <a:ext uri="{FF2B5EF4-FFF2-40B4-BE49-F238E27FC236}">
                <a16:creationId xmlns:a16="http://schemas.microsoft.com/office/drawing/2014/main" id="{57D9DFC6-B072-497E-98C2-044935FCBF5A}"/>
              </a:ext>
            </a:extLst>
          </p:cNvPr>
          <p:cNvSpPr/>
          <p:nvPr/>
        </p:nvSpPr>
        <p:spPr bwMode="auto">
          <a:xfrm>
            <a:off x="4302235" y="4141531"/>
            <a:ext cx="1138832" cy="350699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PRD 1</a:t>
            </a:r>
          </a:p>
        </p:txBody>
      </p:sp>
      <p:sp>
        <p:nvSpPr>
          <p:cNvPr id="60" name="Rectangle: Single Corner Rounded 59">
            <a:extLst>
              <a:ext uri="{FF2B5EF4-FFF2-40B4-BE49-F238E27FC236}">
                <a16:creationId xmlns:a16="http://schemas.microsoft.com/office/drawing/2014/main" id="{D947C1E1-B790-46F8-831A-E5325A759768}"/>
              </a:ext>
            </a:extLst>
          </p:cNvPr>
          <p:cNvSpPr/>
          <p:nvPr/>
        </p:nvSpPr>
        <p:spPr bwMode="auto">
          <a:xfrm>
            <a:off x="4336738" y="4561335"/>
            <a:ext cx="1138833" cy="350699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PRD 2</a:t>
            </a:r>
          </a:p>
        </p:txBody>
      </p:sp>
      <p:sp>
        <p:nvSpPr>
          <p:cNvPr id="63" name="Rectangle: Single Corner Rounded 62">
            <a:extLst>
              <a:ext uri="{FF2B5EF4-FFF2-40B4-BE49-F238E27FC236}">
                <a16:creationId xmlns:a16="http://schemas.microsoft.com/office/drawing/2014/main" id="{DDF98E0E-A7F8-421A-A336-8A8E5B5892AF}"/>
              </a:ext>
            </a:extLst>
          </p:cNvPr>
          <p:cNvSpPr/>
          <p:nvPr/>
        </p:nvSpPr>
        <p:spPr bwMode="auto">
          <a:xfrm>
            <a:off x="2511614" y="4561335"/>
            <a:ext cx="1173993" cy="350699"/>
          </a:xfrm>
          <a:prstGeom prst="round1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L-DEV 2</a:t>
            </a:r>
          </a:p>
        </p:txBody>
      </p:sp>
      <p:sp>
        <p:nvSpPr>
          <p:cNvPr id="64" name="Rectangle: Single Corner Rounded 63">
            <a:extLst>
              <a:ext uri="{FF2B5EF4-FFF2-40B4-BE49-F238E27FC236}">
                <a16:creationId xmlns:a16="http://schemas.microsoft.com/office/drawing/2014/main" id="{3D3FE426-3BCA-4B95-A698-E898E34854BD}"/>
              </a:ext>
            </a:extLst>
          </p:cNvPr>
          <p:cNvSpPr/>
          <p:nvPr/>
        </p:nvSpPr>
        <p:spPr bwMode="auto">
          <a:xfrm>
            <a:off x="2546643" y="5338881"/>
            <a:ext cx="1082916" cy="350699"/>
          </a:xfrm>
          <a:prstGeom prst="round1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DEV 1</a:t>
            </a:r>
          </a:p>
        </p:txBody>
      </p:sp>
      <p:sp>
        <p:nvSpPr>
          <p:cNvPr id="66" name="Rectangle: Single Corner Rounded 65">
            <a:extLst>
              <a:ext uri="{FF2B5EF4-FFF2-40B4-BE49-F238E27FC236}">
                <a16:creationId xmlns:a16="http://schemas.microsoft.com/office/drawing/2014/main" id="{50043A78-C18C-4A71-918C-73CA70EED554}"/>
              </a:ext>
            </a:extLst>
          </p:cNvPr>
          <p:cNvSpPr/>
          <p:nvPr/>
        </p:nvSpPr>
        <p:spPr bwMode="auto">
          <a:xfrm>
            <a:off x="4296100" y="5307727"/>
            <a:ext cx="1138832" cy="350699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PRD 1</a:t>
            </a:r>
          </a:p>
        </p:txBody>
      </p:sp>
      <p:sp>
        <p:nvSpPr>
          <p:cNvPr id="67" name="Rectangle: Single Corner Rounded 66">
            <a:extLst>
              <a:ext uri="{FF2B5EF4-FFF2-40B4-BE49-F238E27FC236}">
                <a16:creationId xmlns:a16="http://schemas.microsoft.com/office/drawing/2014/main" id="{F98E2985-4990-47E1-A858-9D90B8482B0E}"/>
              </a:ext>
            </a:extLst>
          </p:cNvPr>
          <p:cNvSpPr/>
          <p:nvPr/>
        </p:nvSpPr>
        <p:spPr bwMode="auto">
          <a:xfrm>
            <a:off x="4287591" y="5736816"/>
            <a:ext cx="1138832" cy="350699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PRD 2</a:t>
            </a:r>
          </a:p>
        </p:txBody>
      </p:sp>
      <p:sp>
        <p:nvSpPr>
          <p:cNvPr id="68" name="Rectangle: Single Corner Rounded 67">
            <a:extLst>
              <a:ext uri="{FF2B5EF4-FFF2-40B4-BE49-F238E27FC236}">
                <a16:creationId xmlns:a16="http://schemas.microsoft.com/office/drawing/2014/main" id="{87C374BA-AB52-4283-AFC9-89711859A7F4}"/>
              </a:ext>
            </a:extLst>
          </p:cNvPr>
          <p:cNvSpPr/>
          <p:nvPr/>
        </p:nvSpPr>
        <p:spPr bwMode="auto">
          <a:xfrm>
            <a:off x="2546644" y="5752284"/>
            <a:ext cx="1117952" cy="350699"/>
          </a:xfrm>
          <a:prstGeom prst="round1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DEV 2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9B659C3-1299-4023-8889-80ACB721A0FA}"/>
              </a:ext>
            </a:extLst>
          </p:cNvPr>
          <p:cNvCxnSpPr>
            <a:cxnSpLocks/>
            <a:endCxn id="59" idx="1"/>
          </p:cNvCxnSpPr>
          <p:nvPr/>
        </p:nvCxnSpPr>
        <p:spPr bwMode="auto">
          <a:xfrm flipV="1">
            <a:off x="3671578" y="4316880"/>
            <a:ext cx="630657" cy="5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D3C8805-0ACD-4CB8-90BD-3F576793FC22}"/>
              </a:ext>
            </a:extLst>
          </p:cNvPr>
          <p:cNvCxnSpPr>
            <a:cxnSpLocks/>
            <a:endCxn id="60" idx="1"/>
          </p:cNvCxnSpPr>
          <p:nvPr/>
        </p:nvCxnSpPr>
        <p:spPr bwMode="auto">
          <a:xfrm>
            <a:off x="3698201" y="4727430"/>
            <a:ext cx="638536" cy="9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0299F12-A715-4D88-8787-EF753E7F81C5}"/>
              </a:ext>
            </a:extLst>
          </p:cNvPr>
          <p:cNvCxnSpPr>
            <a:cxnSpLocks/>
          </p:cNvCxnSpPr>
          <p:nvPr/>
        </p:nvCxnSpPr>
        <p:spPr bwMode="auto">
          <a:xfrm>
            <a:off x="3685598" y="5898504"/>
            <a:ext cx="6019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48E0FB7-0249-42AA-B140-4D44008F737A}"/>
              </a:ext>
            </a:extLst>
          </p:cNvPr>
          <p:cNvCxnSpPr>
            <a:cxnSpLocks/>
          </p:cNvCxnSpPr>
          <p:nvPr/>
        </p:nvCxnSpPr>
        <p:spPr bwMode="auto">
          <a:xfrm>
            <a:off x="2116056" y="4322163"/>
            <a:ext cx="3955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47DA15F1-0E5B-4AF4-87C2-ECEAE3EA926E}"/>
              </a:ext>
            </a:extLst>
          </p:cNvPr>
          <p:cNvCxnSpPr>
            <a:cxnSpLocks/>
          </p:cNvCxnSpPr>
          <p:nvPr/>
        </p:nvCxnSpPr>
        <p:spPr bwMode="auto">
          <a:xfrm>
            <a:off x="2165119" y="4459744"/>
            <a:ext cx="308312" cy="250632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88542578-5DA9-4EDC-8168-0BADF5C4B0E4}"/>
              </a:ext>
            </a:extLst>
          </p:cNvPr>
          <p:cNvSpPr/>
          <p:nvPr/>
        </p:nvSpPr>
        <p:spPr bwMode="auto">
          <a:xfrm>
            <a:off x="266778" y="4977885"/>
            <a:ext cx="5159645" cy="58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4. Different code base and Business Systems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6D75075-A70D-4636-B43A-569497061A3D}"/>
              </a:ext>
            </a:extLst>
          </p:cNvPr>
          <p:cNvCxnSpPr>
            <a:cxnSpLocks/>
          </p:cNvCxnSpPr>
          <p:nvPr/>
        </p:nvCxnSpPr>
        <p:spPr bwMode="auto">
          <a:xfrm>
            <a:off x="3678594" y="5527143"/>
            <a:ext cx="6019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0289B70-629C-4951-B72F-1E96717A4CAE}"/>
              </a:ext>
            </a:extLst>
          </p:cNvPr>
          <p:cNvSpPr/>
          <p:nvPr/>
        </p:nvSpPr>
        <p:spPr bwMode="auto">
          <a:xfrm rot="1038310">
            <a:off x="3842779" y="1703207"/>
            <a:ext cx="1950493" cy="40373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Recommendation</a:t>
            </a:r>
          </a:p>
        </p:txBody>
      </p: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A30D0DAE-E7FB-444E-BC63-00AAC1F64925}"/>
              </a:ext>
            </a:extLst>
          </p:cNvPr>
          <p:cNvSpPr txBox="1">
            <a:spLocks/>
          </p:cNvSpPr>
          <p:nvPr/>
        </p:nvSpPr>
        <p:spPr bwMode="auto">
          <a:xfrm>
            <a:off x="5936461" y="1284987"/>
            <a:ext cx="6255539" cy="5105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800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400">
                <a:solidFill>
                  <a:srgbClr val="292929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30712" marR="0" lvl="0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Recommendation: Line of Business Global instance</a:t>
            </a:r>
          </a:p>
          <a:p>
            <a:pPr marL="764098" marR="0" lvl="1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Electrical Sector can go onto Un1ty ECC instance</a:t>
            </a:r>
          </a:p>
          <a:p>
            <a:pPr marL="764098" marR="0" lvl="1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Aerospace can go onto separate S/4 instance</a:t>
            </a:r>
          </a:p>
          <a:p>
            <a:pPr marL="230712" marR="0" lvl="0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supporting initiatives</a:t>
            </a:r>
          </a:p>
          <a:p>
            <a:pPr marL="764098" marR="0" lvl="1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Governance</a:t>
            </a:r>
          </a:p>
          <a:p>
            <a:pPr marL="1297485" marR="0" lvl="2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Regression testing </a:t>
            </a:r>
          </a:p>
          <a:p>
            <a:pPr marL="1907070" marR="0" lvl="3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Automated test scripts</a:t>
            </a:r>
          </a:p>
          <a:p>
            <a:pPr marL="1297485" marR="0" lvl="2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Change Control Tools to helps manage sequencing and interdependency</a:t>
            </a:r>
          </a:p>
          <a:p>
            <a:pPr marL="1297485" marR="0" lvl="2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Process Standardization</a:t>
            </a:r>
          </a:p>
          <a:p>
            <a:pPr marL="1907070" marR="0" lvl="3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Process Management (Solution Manager) to reduce knowledge gaps and drive standardization</a:t>
            </a:r>
          </a:p>
          <a:p>
            <a:pPr marL="1297485" marR="0" lvl="2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Master data governance</a:t>
            </a:r>
          </a:p>
          <a:p>
            <a:pPr marL="1297485" marR="0" lvl="2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Centralized financial reporting and harmonized enterprise data warehouse</a:t>
            </a:r>
          </a:p>
          <a:p>
            <a:pPr marL="764098" marR="0" lvl="1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1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Performance</a:t>
            </a: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1297485" marR="0" lvl="2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Hardware scalability</a:t>
            </a:r>
          </a:p>
          <a:p>
            <a:pPr marL="1297485" marR="0" lvl="2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Archiving</a:t>
            </a:r>
          </a:p>
          <a:p>
            <a:pPr marL="1297485" marR="0" lvl="2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Active Monitoring</a:t>
            </a:r>
          </a:p>
          <a:p>
            <a:pPr marL="1297485" marR="0" lvl="2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120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Code Review tools</a:t>
            </a:r>
            <a:endParaRPr kumimoji="0" lang="en-US" sz="1333" b="1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30712" marR="0" lvl="0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1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Justification</a:t>
            </a:r>
          </a:p>
          <a:p>
            <a:pPr marL="764098" marR="0" lvl="1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Hardware scalability is not a major issue</a:t>
            </a:r>
          </a:p>
          <a:p>
            <a:pPr marL="764098" marR="0" lvl="1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33" b="0" i="0" u="none" strike="noStrike" kern="0" cap="none" spc="0" normalizeH="0" baseline="0" noProof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Instance ownership, agility and business fit</a:t>
            </a:r>
            <a:endParaRPr kumimoji="0" lang="en-US" sz="1067" b="1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64098" marR="0" lvl="1" indent="-230712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067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333901"/>
      </p:ext>
    </p:extLst>
  </p:cSld>
  <p:clrMapOvr>
    <a:masterClrMapping/>
  </p:clrMapOvr>
  <p:transition spd="med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17ADC-7835-473D-B573-3A90D9EDB3B9}"/>
              </a:ext>
            </a:extLst>
          </p:cNvPr>
          <p:cNvSpPr txBox="1"/>
          <p:nvPr/>
        </p:nvSpPr>
        <p:spPr>
          <a:xfrm>
            <a:off x="824089" y="6397409"/>
            <a:ext cx="6705600" cy="3970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B0C4A-A3C6-460C-BA40-6F3888F1F3BB}"/>
              </a:ext>
            </a:extLst>
          </p:cNvPr>
          <p:cNvSpPr/>
          <p:nvPr/>
        </p:nvSpPr>
        <p:spPr bwMode="auto">
          <a:xfrm>
            <a:off x="89210" y="3747658"/>
            <a:ext cx="11977644" cy="3046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E8E524-09A5-4BFE-802F-F896A23CB22D}"/>
              </a:ext>
            </a:extLst>
          </p:cNvPr>
          <p:cNvSpPr/>
          <p:nvPr/>
        </p:nvSpPr>
        <p:spPr bwMode="auto">
          <a:xfrm>
            <a:off x="442560" y="5970285"/>
            <a:ext cx="9604092" cy="6356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6FF8E5-15B7-4904-8184-2F122F0DE421}"/>
              </a:ext>
            </a:extLst>
          </p:cNvPr>
          <p:cNvSpPr/>
          <p:nvPr/>
        </p:nvSpPr>
        <p:spPr bwMode="auto">
          <a:xfrm>
            <a:off x="824089" y="6249366"/>
            <a:ext cx="10487378" cy="42976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Driving a LOB Operating Model and a transition from an “IT-owned” to “business-owned” ERP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8CA6DD-011B-467D-969C-F081160710B3}"/>
              </a:ext>
            </a:extLst>
          </p:cNvPr>
          <p:cNvSpPr/>
          <p:nvPr/>
        </p:nvSpPr>
        <p:spPr bwMode="auto">
          <a:xfrm>
            <a:off x="860877" y="1799619"/>
            <a:ext cx="10587784" cy="4376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21E708-0512-491D-9933-4E3C763B23A5}"/>
              </a:ext>
            </a:extLst>
          </p:cNvPr>
          <p:cNvCxnSpPr>
            <a:cxnSpLocks/>
          </p:cNvCxnSpPr>
          <p:nvPr/>
        </p:nvCxnSpPr>
        <p:spPr bwMode="auto">
          <a:xfrm>
            <a:off x="5799667" y="2049572"/>
            <a:ext cx="0" cy="196548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788E740-397B-447D-A83E-E7952C120278}"/>
              </a:ext>
            </a:extLst>
          </p:cNvPr>
          <p:cNvSpPr txBox="1"/>
          <p:nvPr/>
        </p:nvSpPr>
        <p:spPr>
          <a:xfrm flipH="1">
            <a:off x="963788" y="1814946"/>
            <a:ext cx="4572707" cy="4275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Preserves tightly integrated end-to-end processes within a Line of Business without the need to rationalize and force a one-size-fits-all model.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Harmonization of business processes and the creation of a LOB Operating Model leads to high business and IT benefits, speed to deploy, and reduced deployment costs – increasing business “ownership” of ERP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 shared “enterprise layer of tools” (Central Finance, MDG) allow shared services and consolidated reporting without a true single instance. 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Ease of mergers, acquisition and divestitures due to data segregation and business realignment within SAP ERP landscape leveraging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Reduced impact of any down-time including planned upgrades, maintenance, carve-outs, etc.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C1C6BE-2FEC-4520-B856-7502E0A6E86E}"/>
              </a:ext>
            </a:extLst>
          </p:cNvPr>
          <p:cNvSpPr txBox="1"/>
          <p:nvPr/>
        </p:nvSpPr>
        <p:spPr>
          <a:xfrm flipH="1">
            <a:off x="5902828" y="1848819"/>
            <a:ext cx="4976781" cy="181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9063" marR="0" lvl="0" indent="-119063" algn="just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Cost of SAP systems may increase with shared tools such as Central Finance, Master Data Governance and supporting multiple connections to non-SAP sanctioned applications. </a:t>
            </a:r>
          </a:p>
          <a:p>
            <a:pPr marL="119063" marR="0" lvl="0" indent="-119063" algn="just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Increased level of integration and landscape complexity will require robust integration standards</a:t>
            </a:r>
          </a:p>
          <a:p>
            <a:pPr marL="119063" marR="0" lvl="0" indent="-119063" algn="just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BA2B92F5-E1CB-450D-AF9C-A260912B1D35}"/>
              </a:ext>
            </a:extLst>
          </p:cNvPr>
          <p:cNvSpPr/>
          <p:nvPr/>
        </p:nvSpPr>
        <p:spPr bwMode="auto">
          <a:xfrm>
            <a:off x="257964" y="999371"/>
            <a:ext cx="1126264" cy="1286094"/>
          </a:xfrm>
          <a:prstGeom prst="mathPlus">
            <a:avLst/>
          </a:prstGeom>
          <a:solidFill>
            <a:srgbClr val="92D05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PROS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Minus Sign 24">
            <a:extLst>
              <a:ext uri="{FF2B5EF4-FFF2-40B4-BE49-F238E27FC236}">
                <a16:creationId xmlns:a16="http://schemas.microsoft.com/office/drawing/2014/main" id="{725C5423-6F4F-4EE8-BE06-41AFCBCD9DD9}"/>
              </a:ext>
            </a:extLst>
          </p:cNvPr>
          <p:cNvSpPr/>
          <p:nvPr/>
        </p:nvSpPr>
        <p:spPr bwMode="auto">
          <a:xfrm>
            <a:off x="10565287" y="1252104"/>
            <a:ext cx="1378195" cy="1033361"/>
          </a:xfrm>
          <a:prstGeom prst="mathMinus">
            <a:avLst/>
          </a:prstGeom>
          <a:solidFill>
            <a:srgbClr val="FFC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CONS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79607D1-5FFF-4B4E-A4CC-6900025ACC8F}"/>
              </a:ext>
            </a:extLst>
          </p:cNvPr>
          <p:cNvGraphicFramePr/>
          <p:nvPr/>
        </p:nvGraphicFramePr>
        <p:xfrm>
          <a:off x="5536495" y="5195016"/>
          <a:ext cx="6427448" cy="108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B6CDB997-C91E-4C3C-A0D0-B1D9FBE9D7BD}"/>
              </a:ext>
            </a:extLst>
          </p:cNvPr>
          <p:cNvSpPr txBox="1">
            <a:spLocks/>
          </p:cNvSpPr>
          <p:nvPr/>
        </p:nvSpPr>
        <p:spPr bwMode="auto">
          <a:xfrm>
            <a:off x="821096" y="385131"/>
            <a:ext cx="8458200" cy="43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67C6"/>
                </a:solidFill>
                <a:latin typeface="Eaton Medium" panose="02000503040000020004" pitchFamily="50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67C6"/>
                </a:solidFill>
                <a:effectLst/>
                <a:uLnTx/>
                <a:uFillTx/>
                <a:latin typeface="Eaton Medium" panose="02000503040000020004" pitchFamily="50" charset="0"/>
                <a:ea typeface="+mj-ea"/>
                <a:cs typeface="+mj-cs"/>
              </a:rPr>
              <a:t>SAP Next Generation LOB Instance Strategy 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6D12ADD-99D0-4686-988E-3B7C1933E812}"/>
              </a:ext>
            </a:extLst>
          </p:cNvPr>
          <p:cNvSpPr txBox="1">
            <a:spLocks/>
          </p:cNvSpPr>
          <p:nvPr/>
        </p:nvSpPr>
        <p:spPr bwMode="auto">
          <a:xfrm>
            <a:off x="854464" y="783549"/>
            <a:ext cx="11476819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None/>
              <a:defRPr sz="20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400">
                <a:solidFill>
                  <a:srgbClr val="292929"/>
                </a:solidFill>
                <a:latin typeface="+mn-lt"/>
              </a:defRPr>
            </a:lvl2pPr>
            <a:lvl3pPr marL="1087438" indent="-173038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3pPr>
            <a:lvl4pPr marL="1544638" indent="-173038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single SAP instance per logical business unit driving ownership into the business...</a:t>
            </a:r>
          </a:p>
        </p:txBody>
      </p:sp>
    </p:spTree>
    <p:extLst>
      <p:ext uri="{BB962C8B-B14F-4D97-AF65-F5344CB8AC3E}">
        <p14:creationId xmlns:p14="http://schemas.microsoft.com/office/powerpoint/2010/main" val="67770097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F17ADC-7835-473D-B573-3A90D9EDB3B9}"/>
              </a:ext>
            </a:extLst>
          </p:cNvPr>
          <p:cNvSpPr txBox="1"/>
          <p:nvPr/>
        </p:nvSpPr>
        <p:spPr>
          <a:xfrm>
            <a:off x="824089" y="6397409"/>
            <a:ext cx="6705600" cy="3970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F94F5A-292C-4B65-A3D5-768B2051D87C}"/>
              </a:ext>
            </a:extLst>
          </p:cNvPr>
          <p:cNvSpPr/>
          <p:nvPr/>
        </p:nvSpPr>
        <p:spPr bwMode="auto">
          <a:xfrm>
            <a:off x="514350" y="6445719"/>
            <a:ext cx="11234738" cy="34872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 tightly integrated system landscape supporting a digital core per logical business unit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FF35319-8BF8-4DB6-B048-24DAC70E34AC}"/>
              </a:ext>
            </a:extLst>
          </p:cNvPr>
          <p:cNvSpPr txBox="1">
            <a:spLocks/>
          </p:cNvSpPr>
          <p:nvPr/>
        </p:nvSpPr>
        <p:spPr bwMode="auto">
          <a:xfrm>
            <a:off x="797055" y="332716"/>
            <a:ext cx="8458200" cy="43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67C6"/>
                </a:solidFill>
                <a:latin typeface="Eaton Medium" panose="02000503040000020004" pitchFamily="50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67C6"/>
                </a:solidFill>
                <a:effectLst/>
                <a:uLnTx/>
                <a:uFillTx/>
                <a:latin typeface="Eaton Medium" panose="02000503040000020004" pitchFamily="50" charset="0"/>
                <a:ea typeface="+mj-ea"/>
                <a:cs typeface="+mj-cs"/>
              </a:rPr>
              <a:t>SAP Next Generation Instance Strategy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6D40483-82EA-46A4-B48D-4B9D847219F4}"/>
              </a:ext>
            </a:extLst>
          </p:cNvPr>
          <p:cNvSpPr txBox="1">
            <a:spLocks/>
          </p:cNvSpPr>
          <p:nvPr/>
        </p:nvSpPr>
        <p:spPr bwMode="auto">
          <a:xfrm>
            <a:off x="830423" y="731134"/>
            <a:ext cx="11476819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None/>
              <a:defRPr sz="20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400">
                <a:solidFill>
                  <a:srgbClr val="292929"/>
                </a:solidFill>
                <a:latin typeface="+mn-lt"/>
              </a:defRPr>
            </a:lvl2pPr>
            <a:lvl3pPr marL="1087438" indent="-173038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3pPr>
            <a:lvl4pPr marL="1544638" indent="-173038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LOB instances enable shared services while supporting unique business strategies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9A8CBB-4E4B-44E8-BD80-0889155C9393}"/>
              </a:ext>
            </a:extLst>
          </p:cNvPr>
          <p:cNvSpPr/>
          <p:nvPr/>
        </p:nvSpPr>
        <p:spPr bwMode="auto">
          <a:xfrm>
            <a:off x="7529689" y="1519549"/>
            <a:ext cx="3952875" cy="36957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9EE69-649A-4B77-958F-8DEC0D8D0D7A}"/>
              </a:ext>
            </a:extLst>
          </p:cNvPr>
          <p:cNvSpPr txBox="1"/>
          <p:nvPr/>
        </p:nvSpPr>
        <p:spPr>
          <a:xfrm>
            <a:off x="7696378" y="1689019"/>
            <a:ext cx="3690937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Preparing for multiple SAP Instances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Reduced risk on downtime.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Align business processes to industry best practices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(no need to “force-fit”).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Enables simplified system ownership.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Provides greater opportunity for agility by division 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Scalable eco-system does not require a digital core to be merged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(e.g. M&amp;A and divestitures activities).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1DF87-3508-46D1-822B-397EB09C3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5" y="1282007"/>
            <a:ext cx="6195862" cy="50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342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F17ADC-7835-473D-B573-3A90D9EDB3B9}"/>
              </a:ext>
            </a:extLst>
          </p:cNvPr>
          <p:cNvSpPr txBox="1"/>
          <p:nvPr/>
        </p:nvSpPr>
        <p:spPr>
          <a:xfrm>
            <a:off x="824089" y="6397409"/>
            <a:ext cx="6705600" cy="3970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FF35319-8BF8-4DB6-B048-24DAC70E34AC}"/>
              </a:ext>
            </a:extLst>
          </p:cNvPr>
          <p:cNvSpPr txBox="1">
            <a:spLocks/>
          </p:cNvSpPr>
          <p:nvPr/>
        </p:nvSpPr>
        <p:spPr bwMode="auto">
          <a:xfrm>
            <a:off x="797055" y="332716"/>
            <a:ext cx="8458200" cy="43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67C6"/>
                </a:solidFill>
                <a:latin typeface="Eaton Medium" panose="02000503040000020004" pitchFamily="50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67C6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67C6"/>
                </a:solidFill>
                <a:effectLst/>
                <a:uLnTx/>
                <a:uFillTx/>
                <a:latin typeface="Eaton Medium" panose="02000503040000020004" pitchFamily="50" charset="0"/>
                <a:ea typeface="+mj-ea"/>
                <a:cs typeface="+mj-cs"/>
              </a:rPr>
              <a:t>SAP Next Generation Instance Strategy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6D40483-82EA-46A4-B48D-4B9D847219F4}"/>
              </a:ext>
            </a:extLst>
          </p:cNvPr>
          <p:cNvSpPr txBox="1">
            <a:spLocks/>
          </p:cNvSpPr>
          <p:nvPr/>
        </p:nvSpPr>
        <p:spPr bwMode="auto">
          <a:xfrm>
            <a:off x="830423" y="731134"/>
            <a:ext cx="11476819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None/>
              <a:defRPr sz="20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400">
                <a:solidFill>
                  <a:srgbClr val="292929"/>
                </a:solidFill>
                <a:latin typeface="+mn-lt"/>
              </a:defRPr>
            </a:lvl2pPr>
            <a:lvl3pPr marL="1087438" indent="-173038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3pPr>
            <a:lvl4pPr marL="1544638" indent="-173038" algn="l" rtl="0" eaLnBrk="1" fontAlgn="base" hangingPunct="1"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Font typeface="Wingdings" panose="05000000000000000000" pitchFamily="2" charset="2"/>
              <a:buChar char="§"/>
              <a:defRPr sz="2000">
                <a:solidFill>
                  <a:srgbClr val="292929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 pitchFamily="2" charset="2"/>
              <a:buChar char="l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>
                <a:srgbClr val="0067C6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SAP System Client and System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E0F3A-B48E-4B9A-854D-B54FD19F1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784" y="1270354"/>
            <a:ext cx="8599141" cy="512705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8CF63F-C781-45BF-A709-F4E4B8CA076B}"/>
              </a:ext>
            </a:extLst>
          </p:cNvPr>
          <p:cNvSpPr/>
          <p:nvPr/>
        </p:nvSpPr>
        <p:spPr bwMode="auto">
          <a:xfrm>
            <a:off x="1" y="1270354"/>
            <a:ext cx="3005528" cy="47856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B8618-60B9-4C37-9E99-E8F90420C4FB}"/>
              </a:ext>
            </a:extLst>
          </p:cNvPr>
          <p:cNvSpPr txBox="1"/>
          <p:nvPr/>
        </p:nvSpPr>
        <p:spPr>
          <a:xfrm>
            <a:off x="166689" y="1439824"/>
            <a:ext cx="2838839" cy="438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Flexibility and Governance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Additional dedicated training system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Additional regression test instances with stages data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Sandbox for solution and demo of new functionality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Enables simplified system ownership.</a:t>
            </a:r>
          </a:p>
          <a:p>
            <a:pPr marL="285750" marR="0" lvl="0" indent="-28575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67C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Improved data refresh capabilities for moving prod data to dev, QAS, training, regression test and sandboxes</a:t>
            </a:r>
          </a:p>
        </p:txBody>
      </p:sp>
    </p:spTree>
    <p:extLst>
      <p:ext uri="{BB962C8B-B14F-4D97-AF65-F5344CB8AC3E}">
        <p14:creationId xmlns:p14="http://schemas.microsoft.com/office/powerpoint/2010/main" val="725560189"/>
      </p:ext>
    </p:extLst>
  </p:cSld>
  <p:clrMapOvr>
    <a:masterClrMapping/>
  </p:clrMapOvr>
  <p:transition spd="med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 Verbindung 60">
            <a:extLst>
              <a:ext uri="{FF2B5EF4-FFF2-40B4-BE49-F238E27FC236}">
                <a16:creationId xmlns:a16="http://schemas.microsoft.com/office/drawing/2014/main" id="{87D7C631-E40D-4994-B453-6E4D4F57D0BA}"/>
              </a:ext>
            </a:extLst>
          </p:cNvPr>
          <p:cNvCxnSpPr>
            <a:cxnSpLocks/>
          </p:cNvCxnSpPr>
          <p:nvPr/>
        </p:nvCxnSpPr>
        <p:spPr>
          <a:xfrm flipV="1">
            <a:off x="3426198" y="585746"/>
            <a:ext cx="0" cy="1202893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6524092B-B5D5-4853-BCDF-CDA814AE1FF8}"/>
              </a:ext>
            </a:extLst>
          </p:cNvPr>
          <p:cNvCxnSpPr>
            <a:cxnSpLocks/>
          </p:cNvCxnSpPr>
          <p:nvPr/>
        </p:nvCxnSpPr>
        <p:spPr>
          <a:xfrm flipH="1" flipV="1">
            <a:off x="7499695" y="3573295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EC762C78-5809-4B7D-9AA4-ADBA448E2C4F}"/>
              </a:ext>
            </a:extLst>
          </p:cNvPr>
          <p:cNvCxnSpPr>
            <a:cxnSpLocks/>
          </p:cNvCxnSpPr>
          <p:nvPr/>
        </p:nvCxnSpPr>
        <p:spPr>
          <a:xfrm flipH="1" flipV="1">
            <a:off x="7497583" y="3770268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5">
            <a:extLst>
              <a:ext uri="{FF2B5EF4-FFF2-40B4-BE49-F238E27FC236}">
                <a16:creationId xmlns:a16="http://schemas.microsoft.com/office/drawing/2014/main" id="{45D71547-A523-4EE2-BA32-6126ADF4FC52}"/>
              </a:ext>
            </a:extLst>
          </p:cNvPr>
          <p:cNvCxnSpPr>
            <a:cxnSpLocks/>
          </p:cNvCxnSpPr>
          <p:nvPr/>
        </p:nvCxnSpPr>
        <p:spPr>
          <a:xfrm flipV="1">
            <a:off x="6370212" y="5052770"/>
            <a:ext cx="0" cy="616142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61">
            <a:extLst>
              <a:ext uri="{FF2B5EF4-FFF2-40B4-BE49-F238E27FC236}">
                <a16:creationId xmlns:a16="http://schemas.microsoft.com/office/drawing/2014/main" id="{7DE806AA-5E5E-4F60-9EF6-DB5BD1187ED9}"/>
              </a:ext>
            </a:extLst>
          </p:cNvPr>
          <p:cNvSpPr/>
          <p:nvPr/>
        </p:nvSpPr>
        <p:spPr>
          <a:xfrm>
            <a:off x="5108954" y="2319873"/>
            <a:ext cx="2404727" cy="2701499"/>
          </a:xfrm>
          <a:prstGeom prst="rect">
            <a:avLst/>
          </a:prstGeom>
          <a:noFill/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E0009-C66F-4EB6-8B99-B8AD66E37BB1}"/>
              </a:ext>
            </a:extLst>
          </p:cNvPr>
          <p:cNvSpPr/>
          <p:nvPr/>
        </p:nvSpPr>
        <p:spPr>
          <a:xfrm>
            <a:off x="7190296" y="1886107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FES6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E3CDFE3-1659-44B6-BA0D-F9F07E321A03}"/>
              </a:ext>
            </a:extLst>
          </p:cNvPr>
          <p:cNvSpPr/>
          <p:nvPr/>
        </p:nvSpPr>
        <p:spPr>
          <a:xfrm>
            <a:off x="5148356" y="2891698"/>
            <a:ext cx="2233107" cy="727710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Enterprise Management: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 &amp; Controlling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Manufacturing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Production Planning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Systems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Sales / Logistics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997C4-C761-483B-9597-728F28DEAF5D}"/>
              </a:ext>
            </a:extLst>
          </p:cNvPr>
          <p:cNvSpPr txBox="1"/>
          <p:nvPr/>
        </p:nvSpPr>
        <p:spPr>
          <a:xfrm>
            <a:off x="6199613" y="3008692"/>
            <a:ext cx="1067921" cy="726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Sourcing &amp; Procurement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Management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Lifecycle Management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Gewinkelte Verbindung 42">
            <a:extLst>
              <a:ext uri="{FF2B5EF4-FFF2-40B4-BE49-F238E27FC236}">
                <a16:creationId xmlns:a16="http://schemas.microsoft.com/office/drawing/2014/main" id="{82FD264E-0E7B-4375-86E6-8A4A8A4A0908}"/>
              </a:ext>
            </a:extLst>
          </p:cNvPr>
          <p:cNvCxnSpPr>
            <a:cxnSpLocks/>
            <a:stCxn id="20" idx="0"/>
            <a:endCxn id="18" idx="3"/>
          </p:cNvCxnSpPr>
          <p:nvPr/>
        </p:nvCxnSpPr>
        <p:spPr>
          <a:xfrm rot="16200000" flipV="1">
            <a:off x="8535409" y="1483231"/>
            <a:ext cx="104570" cy="595136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winkelte Verbindung 42">
            <a:extLst>
              <a:ext uri="{FF2B5EF4-FFF2-40B4-BE49-F238E27FC236}">
                <a16:creationId xmlns:a16="http://schemas.microsoft.com/office/drawing/2014/main" id="{A95024D2-78C4-445B-80F3-051B5348056D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rot="16200000" flipV="1">
            <a:off x="8152824" y="1865818"/>
            <a:ext cx="85768" cy="1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23">
            <a:extLst>
              <a:ext uri="{FF2B5EF4-FFF2-40B4-BE49-F238E27FC236}">
                <a16:creationId xmlns:a16="http://schemas.microsoft.com/office/drawing/2014/main" id="{7B537146-0283-4FC1-ADBF-8D76FB00265F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7820334" y="1950419"/>
            <a:ext cx="182321" cy="1686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32">
            <a:extLst>
              <a:ext uri="{FF2B5EF4-FFF2-40B4-BE49-F238E27FC236}">
                <a16:creationId xmlns:a16="http://schemas.microsoft.com/office/drawing/2014/main" id="{70A63D1C-3802-49E1-A1B9-7664C3F9B50E}"/>
              </a:ext>
            </a:extLst>
          </p:cNvPr>
          <p:cNvSpPr/>
          <p:nvPr/>
        </p:nvSpPr>
        <p:spPr>
          <a:xfrm>
            <a:off x="8044651" y="1555985"/>
            <a:ext cx="314189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charset="0"/>
                <a:cs typeface="Arial" charset="0"/>
              </a:rPr>
              <a:t>SAPUI5 App</a:t>
            </a:r>
          </a:p>
        </p:txBody>
      </p:sp>
      <p:sp>
        <p:nvSpPr>
          <p:cNvPr id="17" name="Abgerundetes Rechteck 24">
            <a:extLst>
              <a:ext uri="{FF2B5EF4-FFF2-40B4-BE49-F238E27FC236}">
                <a16:creationId xmlns:a16="http://schemas.microsoft.com/office/drawing/2014/main" id="{3515CFFC-EE5A-4915-BC49-B029B962991E}"/>
              </a:ext>
            </a:extLst>
          </p:cNvPr>
          <p:cNvSpPr/>
          <p:nvPr/>
        </p:nvSpPr>
        <p:spPr>
          <a:xfrm>
            <a:off x="8002655" y="1908702"/>
            <a:ext cx="386106" cy="834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OData  API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DC48CC-8D55-4454-A0F8-A2BE39865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715" t="-7715" r="-7715" b="-7715"/>
          <a:stretch/>
        </p:blipFill>
        <p:spPr>
          <a:xfrm>
            <a:off x="8101289" y="1634096"/>
            <a:ext cx="188838" cy="18883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873CD5A-58D2-4707-A6E5-EEBD44A2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4236" y="1487821"/>
            <a:ext cx="102053" cy="1635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FEE78B-66A1-4C6F-B45B-0A30233FA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465" y="1833084"/>
            <a:ext cx="163594" cy="163594"/>
          </a:xfrm>
          <a:prstGeom prst="rect">
            <a:avLst/>
          </a:prstGeom>
        </p:spPr>
      </p:pic>
      <p:cxnSp>
        <p:nvCxnSpPr>
          <p:cNvPr id="21" name="Gewinkelte Verbindung 42">
            <a:extLst>
              <a:ext uri="{FF2B5EF4-FFF2-40B4-BE49-F238E27FC236}">
                <a16:creationId xmlns:a16="http://schemas.microsoft.com/office/drawing/2014/main" id="{3EC5CCD4-14DC-4AA5-A4C1-B15698080255}"/>
              </a:ext>
            </a:extLst>
          </p:cNvPr>
          <p:cNvCxnSpPr>
            <a:cxnSpLocks/>
            <a:stCxn id="19" idx="2"/>
            <a:endCxn id="18" idx="3"/>
          </p:cNvCxnSpPr>
          <p:nvPr/>
        </p:nvCxnSpPr>
        <p:spPr>
          <a:xfrm rot="5400000">
            <a:off x="8549145" y="1392397"/>
            <a:ext cx="77100" cy="595136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9">
            <a:extLst>
              <a:ext uri="{FF2B5EF4-FFF2-40B4-BE49-F238E27FC236}">
                <a16:creationId xmlns:a16="http://schemas.microsoft.com/office/drawing/2014/main" id="{BEA90C23-DE55-4BA5-8D5B-DAE7E3905501}"/>
              </a:ext>
            </a:extLst>
          </p:cNvPr>
          <p:cNvSpPr/>
          <p:nvPr/>
        </p:nvSpPr>
        <p:spPr>
          <a:xfrm>
            <a:off x="5158795" y="4672840"/>
            <a:ext cx="1165105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IBP Add-on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BCC1B0-3165-4396-B133-12EF56A733E1}"/>
              </a:ext>
            </a:extLst>
          </p:cNvPr>
          <p:cNvSpPr/>
          <p:nvPr/>
        </p:nvSpPr>
        <p:spPr>
          <a:xfrm>
            <a:off x="4382035" y="2379772"/>
            <a:ext cx="574538" cy="18456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Cloud </a:t>
            </a:r>
            <a:b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</a:b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connector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97B8B7-B770-4252-A427-29AC0CA86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5711" y="2599859"/>
            <a:ext cx="327187" cy="327187"/>
          </a:xfrm>
          <a:prstGeom prst="rect">
            <a:avLst/>
          </a:prstGeom>
        </p:spPr>
      </p:pic>
      <p:sp>
        <p:nvSpPr>
          <p:cNvPr id="27" name="Rechteck 9">
            <a:extLst>
              <a:ext uri="{FF2B5EF4-FFF2-40B4-BE49-F238E27FC236}">
                <a16:creationId xmlns:a16="http://schemas.microsoft.com/office/drawing/2014/main" id="{EC216291-4521-49FC-8330-232F5E918095}"/>
              </a:ext>
            </a:extLst>
          </p:cNvPr>
          <p:cNvSpPr/>
          <p:nvPr/>
        </p:nvSpPr>
        <p:spPr>
          <a:xfrm>
            <a:off x="2096421" y="2311459"/>
            <a:ext cx="1222042" cy="2030422"/>
          </a:xfrm>
          <a:prstGeom prst="rect">
            <a:avLst/>
          </a:prstGeom>
          <a:noFill/>
          <a:ln w="19050">
            <a:solidFill>
              <a:srgbClr val="0A6E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32711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8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6770F1-AC7F-4366-AF5D-237C32578334}"/>
              </a:ext>
            </a:extLst>
          </p:cNvPr>
          <p:cNvCxnSpPr>
            <a:cxnSpLocks/>
          </p:cNvCxnSpPr>
          <p:nvPr/>
        </p:nvCxnSpPr>
        <p:spPr>
          <a:xfrm>
            <a:off x="3668614" y="2767282"/>
            <a:ext cx="815615" cy="0"/>
          </a:xfrm>
          <a:prstGeom prst="line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bgerundetes Rechteck 24">
            <a:extLst>
              <a:ext uri="{FF2B5EF4-FFF2-40B4-BE49-F238E27FC236}">
                <a16:creationId xmlns:a16="http://schemas.microsoft.com/office/drawing/2014/main" id="{F8590AF7-942E-46E5-A0AD-AA785F00A61F}"/>
              </a:ext>
            </a:extLst>
          </p:cNvPr>
          <p:cNvSpPr/>
          <p:nvPr/>
        </p:nvSpPr>
        <p:spPr>
          <a:xfrm>
            <a:off x="3179918" y="2726505"/>
            <a:ext cx="488568" cy="8295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BentonSans Book " charset="0"/>
                <a:cs typeface="BentonSans Book " charset="0"/>
              </a:rPr>
              <a:t>Secure tunnel</a:t>
            </a:r>
          </a:p>
        </p:txBody>
      </p:sp>
      <p:sp>
        <p:nvSpPr>
          <p:cNvPr id="31" name="Textfeld 6">
            <a:extLst>
              <a:ext uri="{FF2B5EF4-FFF2-40B4-BE49-F238E27FC236}">
                <a16:creationId xmlns:a16="http://schemas.microsoft.com/office/drawing/2014/main" id="{6066E370-AD76-4B6E-80BD-DBCF4532ACA6}"/>
              </a:ext>
            </a:extLst>
          </p:cNvPr>
          <p:cNvSpPr txBox="1"/>
          <p:nvPr/>
        </p:nvSpPr>
        <p:spPr>
          <a:xfrm>
            <a:off x="646146" y="585745"/>
            <a:ext cx="1222042" cy="19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BentonSans Medium" charset="0"/>
                <a:cs typeface="BentonSans Medium" charset="0"/>
              </a:rPr>
              <a:t>INTERNET</a:t>
            </a:r>
          </a:p>
        </p:txBody>
      </p:sp>
      <p:cxnSp>
        <p:nvCxnSpPr>
          <p:cNvPr id="32" name="Gerade Verbindung 60">
            <a:extLst>
              <a:ext uri="{FF2B5EF4-FFF2-40B4-BE49-F238E27FC236}">
                <a16:creationId xmlns:a16="http://schemas.microsoft.com/office/drawing/2014/main" id="{858A05C2-BDE3-4422-93B9-4527E7A59ADE}"/>
              </a:ext>
            </a:extLst>
          </p:cNvPr>
          <p:cNvCxnSpPr>
            <a:cxnSpLocks/>
          </p:cNvCxnSpPr>
          <p:nvPr/>
        </p:nvCxnSpPr>
        <p:spPr>
          <a:xfrm flipV="1">
            <a:off x="3424202" y="2832748"/>
            <a:ext cx="0" cy="1902363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3E0A6-E9C8-4182-9EBA-540E33E64329}"/>
              </a:ext>
            </a:extLst>
          </p:cNvPr>
          <p:cNvSpPr/>
          <p:nvPr/>
        </p:nvSpPr>
        <p:spPr>
          <a:xfrm>
            <a:off x="3041374" y="630516"/>
            <a:ext cx="446272" cy="10997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Firewall</a:t>
            </a:r>
          </a:p>
        </p:txBody>
      </p:sp>
      <p:pic>
        <p:nvPicPr>
          <p:cNvPr id="34" name="Bild 11">
            <a:extLst>
              <a:ext uri="{FF2B5EF4-FFF2-40B4-BE49-F238E27FC236}">
                <a16:creationId xmlns:a16="http://schemas.microsoft.com/office/drawing/2014/main" id="{98A9CADF-6C06-417F-87DA-65EBCF483E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76" y="3111387"/>
            <a:ext cx="650532" cy="126799"/>
          </a:xfrm>
          <a:prstGeom prst="rect">
            <a:avLst/>
          </a:prstGeom>
        </p:spPr>
      </p:pic>
      <p:pic>
        <p:nvPicPr>
          <p:cNvPr id="35" name="Bild 16">
            <a:extLst>
              <a:ext uri="{FF2B5EF4-FFF2-40B4-BE49-F238E27FC236}">
                <a16:creationId xmlns:a16="http://schemas.microsoft.com/office/drawing/2014/main" id="{13E4CAD7-1A64-4762-8AFC-B931D5B236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3" y="2314533"/>
            <a:ext cx="1059182" cy="126799"/>
          </a:xfrm>
          <a:prstGeom prst="rect">
            <a:avLst/>
          </a:prstGeom>
        </p:spPr>
      </p:pic>
      <p:sp>
        <p:nvSpPr>
          <p:cNvPr id="36" name="Rechteck 39">
            <a:extLst>
              <a:ext uri="{FF2B5EF4-FFF2-40B4-BE49-F238E27FC236}">
                <a16:creationId xmlns:a16="http://schemas.microsoft.com/office/drawing/2014/main" id="{69BA7AAC-40BF-4848-BB5B-98E546A4B2A2}"/>
              </a:ext>
            </a:extLst>
          </p:cNvPr>
          <p:cNvSpPr/>
          <p:nvPr/>
        </p:nvSpPr>
        <p:spPr>
          <a:xfrm>
            <a:off x="2651750" y="2536597"/>
            <a:ext cx="480162" cy="7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Calibri" panose="020F0502020204030204"/>
                <a:ea typeface="Arial" charset="0"/>
                <a:cs typeface="Arial" charset="0"/>
              </a:rPr>
              <a:t>Connectivity</a:t>
            </a:r>
          </a:p>
        </p:txBody>
      </p:sp>
      <p:sp>
        <p:nvSpPr>
          <p:cNvPr id="37" name="Rechteck 44">
            <a:extLst>
              <a:ext uri="{FF2B5EF4-FFF2-40B4-BE49-F238E27FC236}">
                <a16:creationId xmlns:a16="http://schemas.microsoft.com/office/drawing/2014/main" id="{08AB1974-0C93-45C5-8861-90BB069C090A}"/>
              </a:ext>
            </a:extLst>
          </p:cNvPr>
          <p:cNvSpPr/>
          <p:nvPr/>
        </p:nvSpPr>
        <p:spPr>
          <a:xfrm>
            <a:off x="2042555" y="2931644"/>
            <a:ext cx="835233" cy="7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Auth.</a:t>
            </a: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srgbClr val="074D92"/>
              </a:solidFill>
              <a:effectLst/>
              <a:uLnTx/>
              <a:uFillTx/>
              <a:latin typeface="Calibri" panose="020F0502020204030204"/>
              <a:ea typeface="Arial" charset="0"/>
              <a:cs typeface="Arial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FCE5F08-432C-4904-BE99-CA7F51D5DE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2405" y="2363222"/>
            <a:ext cx="817969" cy="647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A1EFAFB-AC48-462E-8BCE-B68494BC48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3710" y="2606376"/>
            <a:ext cx="327187" cy="3271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BF62090-B951-49EA-A725-6A00575D9A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2611" y="2608683"/>
            <a:ext cx="327187" cy="327187"/>
          </a:xfrm>
          <a:prstGeom prst="rect">
            <a:avLst/>
          </a:prstGeom>
        </p:spPr>
      </p:pic>
      <p:cxnSp>
        <p:nvCxnSpPr>
          <p:cNvPr id="41" name="Gerade Verbindung mit Pfeil 136">
            <a:extLst>
              <a:ext uri="{FF2B5EF4-FFF2-40B4-BE49-F238E27FC236}">
                <a16:creationId xmlns:a16="http://schemas.microsoft.com/office/drawing/2014/main" id="{718A5235-FDBD-49F4-AEAF-A054679D8DBE}"/>
              </a:ext>
            </a:extLst>
          </p:cNvPr>
          <p:cNvCxnSpPr>
            <a:cxnSpLocks/>
            <a:stCxn id="34" idx="3"/>
            <a:endCxn id="70" idx="1"/>
          </p:cNvCxnSpPr>
          <p:nvPr/>
        </p:nvCxnSpPr>
        <p:spPr>
          <a:xfrm>
            <a:off x="1664608" y="3174787"/>
            <a:ext cx="501471" cy="17578"/>
          </a:xfrm>
          <a:prstGeom prst="straightConnector1">
            <a:avLst/>
          </a:prstGeom>
          <a:ln w="19050" cap="sq" cmpd="sng">
            <a:solidFill>
              <a:srgbClr val="107E3E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136">
            <a:extLst>
              <a:ext uri="{FF2B5EF4-FFF2-40B4-BE49-F238E27FC236}">
                <a16:creationId xmlns:a16="http://schemas.microsoft.com/office/drawing/2014/main" id="{57D9D01E-8035-4D07-A8AE-53B6BF281D4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1686855" y="2370163"/>
            <a:ext cx="406638" cy="7770"/>
          </a:xfrm>
          <a:prstGeom prst="straightConnector1">
            <a:avLst/>
          </a:prstGeom>
          <a:ln w="19050" cap="sq" cmpd="sng">
            <a:solidFill>
              <a:srgbClr val="107E3E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bgerundetes Rechteck 24">
            <a:extLst>
              <a:ext uri="{FF2B5EF4-FFF2-40B4-BE49-F238E27FC236}">
                <a16:creationId xmlns:a16="http://schemas.microsoft.com/office/drawing/2014/main" id="{FB431D98-0D7A-4C40-9946-A9F16A851FD8}"/>
              </a:ext>
            </a:extLst>
          </p:cNvPr>
          <p:cNvSpPr/>
          <p:nvPr/>
        </p:nvSpPr>
        <p:spPr>
          <a:xfrm>
            <a:off x="1787174" y="2341818"/>
            <a:ext cx="187504" cy="64460"/>
          </a:xfrm>
          <a:prstGeom prst="roundRect">
            <a:avLst>
              <a:gd name="adj" fmla="val 50000"/>
            </a:avLst>
          </a:prstGeom>
          <a:solidFill>
            <a:srgbClr val="107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trust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8B9468-797D-4C1C-90C9-E7FDF1C8E039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2600896" y="2769969"/>
            <a:ext cx="131714" cy="2307"/>
          </a:xfrm>
          <a:prstGeom prst="line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BAFF012-A8B2-4FB6-93E2-14A982C03440}"/>
              </a:ext>
            </a:extLst>
          </p:cNvPr>
          <p:cNvSpPr/>
          <p:nvPr/>
        </p:nvSpPr>
        <p:spPr>
          <a:xfrm>
            <a:off x="6679497" y="4737649"/>
            <a:ext cx="630038" cy="232371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Job Scheduling / AFT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992F6D7-24F7-46B2-B34E-C04096624BEF}"/>
              </a:ext>
            </a:extLst>
          </p:cNvPr>
          <p:cNvCxnSpPr>
            <a:cxnSpLocks/>
            <a:stCxn id="48" idx="1"/>
            <a:endCxn id="45" idx="3"/>
          </p:cNvCxnSpPr>
          <p:nvPr/>
        </p:nvCxnSpPr>
        <p:spPr>
          <a:xfrm flipH="1">
            <a:off x="7309535" y="4810541"/>
            <a:ext cx="413875" cy="43294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bgerundetes Rechteck 24">
            <a:extLst>
              <a:ext uri="{FF2B5EF4-FFF2-40B4-BE49-F238E27FC236}">
                <a16:creationId xmlns:a16="http://schemas.microsoft.com/office/drawing/2014/main" id="{929CE225-F5AF-4B67-9995-ED9ACB3FC0C8}"/>
              </a:ext>
            </a:extLst>
          </p:cNvPr>
          <p:cNvSpPr/>
          <p:nvPr/>
        </p:nvSpPr>
        <p:spPr>
          <a:xfrm>
            <a:off x="7385914" y="4756227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48" name="Rechteck 9">
            <a:extLst>
              <a:ext uri="{FF2B5EF4-FFF2-40B4-BE49-F238E27FC236}">
                <a16:creationId xmlns:a16="http://schemas.microsoft.com/office/drawing/2014/main" id="{0A24AFDF-4005-4CA8-8C01-A26C5761A1C2}"/>
              </a:ext>
            </a:extLst>
          </p:cNvPr>
          <p:cNvSpPr/>
          <p:nvPr/>
        </p:nvSpPr>
        <p:spPr>
          <a:xfrm>
            <a:off x="7723410" y="4724134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Control-M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FC6A68D-105F-4642-A555-00B9FE7F65AF}"/>
              </a:ext>
            </a:extLst>
          </p:cNvPr>
          <p:cNvSpPr/>
          <p:nvPr/>
        </p:nvSpPr>
        <p:spPr>
          <a:xfrm>
            <a:off x="3788208" y="5854371"/>
            <a:ext cx="574538" cy="18456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>
                <a:ln>
                  <a:noFill/>
                </a:ln>
                <a:solidFill>
                  <a:srgbClr val="074D92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Data Services Agent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79CB26C-BE5B-465B-86F5-5590D7606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802" y="5495926"/>
            <a:ext cx="327187" cy="327187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19887F-BF00-40C8-B2D3-5C52C6DD4191}"/>
              </a:ext>
            </a:extLst>
          </p:cNvPr>
          <p:cNvCxnSpPr>
            <a:cxnSpLocks/>
            <a:stCxn id="85" idx="1"/>
            <a:endCxn id="50" idx="3"/>
          </p:cNvCxnSpPr>
          <p:nvPr/>
        </p:nvCxnSpPr>
        <p:spPr>
          <a:xfrm rot="10800000">
            <a:off x="4218989" y="5659519"/>
            <a:ext cx="857835" cy="216868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9DD954-466E-4C01-9674-60C6F9B1335A}"/>
              </a:ext>
            </a:extLst>
          </p:cNvPr>
          <p:cNvCxnSpPr>
            <a:cxnSpLocks/>
            <a:stCxn id="50" idx="0"/>
            <a:endCxn id="53" idx="3"/>
          </p:cNvCxnSpPr>
          <p:nvPr/>
        </p:nvCxnSpPr>
        <p:spPr>
          <a:xfrm rot="16200000" flipV="1">
            <a:off x="3524737" y="4965267"/>
            <a:ext cx="674408" cy="386908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bgerundetes Rechteck 24">
            <a:extLst>
              <a:ext uri="{FF2B5EF4-FFF2-40B4-BE49-F238E27FC236}">
                <a16:creationId xmlns:a16="http://schemas.microsoft.com/office/drawing/2014/main" id="{FD04F432-1457-4C8E-8233-7E61C42598D7}"/>
              </a:ext>
            </a:extLst>
          </p:cNvPr>
          <p:cNvSpPr/>
          <p:nvPr/>
        </p:nvSpPr>
        <p:spPr>
          <a:xfrm>
            <a:off x="3179918" y="4780040"/>
            <a:ext cx="488568" cy="8295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BentonSans Book " charset="0"/>
                <a:cs typeface="BentonSans Book " charset="0"/>
              </a:rPr>
              <a:t>Secure tunnel</a:t>
            </a:r>
          </a:p>
        </p:txBody>
      </p:sp>
      <p:cxnSp>
        <p:nvCxnSpPr>
          <p:cNvPr id="54" name="Gerade Verbindung 60">
            <a:extLst>
              <a:ext uri="{FF2B5EF4-FFF2-40B4-BE49-F238E27FC236}">
                <a16:creationId xmlns:a16="http://schemas.microsoft.com/office/drawing/2014/main" id="{12825B10-9B8E-4C23-9510-96421FD42852}"/>
              </a:ext>
            </a:extLst>
          </p:cNvPr>
          <p:cNvCxnSpPr>
            <a:cxnSpLocks/>
          </p:cNvCxnSpPr>
          <p:nvPr/>
        </p:nvCxnSpPr>
        <p:spPr>
          <a:xfrm flipV="1">
            <a:off x="3424202" y="4907925"/>
            <a:ext cx="0" cy="1358184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25">
            <a:extLst>
              <a:ext uri="{FF2B5EF4-FFF2-40B4-BE49-F238E27FC236}">
                <a16:creationId xmlns:a16="http://schemas.microsoft.com/office/drawing/2014/main" id="{6A1FF16B-D4E9-411A-A687-00FAD3FD02F1}"/>
              </a:ext>
            </a:extLst>
          </p:cNvPr>
          <p:cNvCxnSpPr>
            <a:cxnSpLocks/>
            <a:stCxn id="53" idx="1"/>
            <a:endCxn id="40" idx="2"/>
          </p:cNvCxnSpPr>
          <p:nvPr/>
        </p:nvCxnSpPr>
        <p:spPr>
          <a:xfrm rot="10800000">
            <a:off x="2896204" y="2935870"/>
            <a:ext cx="283714" cy="1885647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497FEEC-EFB6-4D42-B945-614B0E5FD3F6}"/>
              </a:ext>
            </a:extLst>
          </p:cNvPr>
          <p:cNvSpPr/>
          <p:nvPr/>
        </p:nvSpPr>
        <p:spPr>
          <a:xfrm>
            <a:off x="2166079" y="3111189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Ariba CIG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D3E58B-E268-4EC0-A0FE-8AA648BB5ABC}"/>
              </a:ext>
            </a:extLst>
          </p:cNvPr>
          <p:cNvSpPr/>
          <p:nvPr/>
        </p:nvSpPr>
        <p:spPr>
          <a:xfrm>
            <a:off x="2173366" y="3449936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CPI DS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8" name="Rechteck 9">
            <a:extLst>
              <a:ext uri="{FF2B5EF4-FFF2-40B4-BE49-F238E27FC236}">
                <a16:creationId xmlns:a16="http://schemas.microsoft.com/office/drawing/2014/main" id="{8C30A10A-B524-427A-B372-00C3E55FB0AC}"/>
              </a:ext>
            </a:extLst>
          </p:cNvPr>
          <p:cNvSpPr/>
          <p:nvPr/>
        </p:nvSpPr>
        <p:spPr>
          <a:xfrm>
            <a:off x="5158795" y="4519821"/>
            <a:ext cx="1165105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Ariba CIG Add-on</a:t>
            </a:r>
          </a:p>
        </p:txBody>
      </p: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FCDA9EDA-B50D-4492-86A6-2FCDC8D1233E}"/>
              </a:ext>
            </a:extLst>
          </p:cNvPr>
          <p:cNvCxnSpPr>
            <a:cxnSpLocks/>
            <a:stCxn id="78" idx="1"/>
            <a:endCxn id="25" idx="2"/>
          </p:cNvCxnSpPr>
          <p:nvPr/>
        </p:nvCxnSpPr>
        <p:spPr>
          <a:xfrm rot="10800000">
            <a:off x="4669305" y="2927047"/>
            <a:ext cx="489490" cy="1673951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hteck 61">
            <a:extLst>
              <a:ext uri="{FF2B5EF4-FFF2-40B4-BE49-F238E27FC236}">
                <a16:creationId xmlns:a16="http://schemas.microsoft.com/office/drawing/2014/main" id="{855FC0D6-AE25-4025-AF87-811B218C3F08}"/>
              </a:ext>
            </a:extLst>
          </p:cNvPr>
          <p:cNvSpPr/>
          <p:nvPr/>
        </p:nvSpPr>
        <p:spPr>
          <a:xfrm>
            <a:off x="5076823" y="5693699"/>
            <a:ext cx="2404727" cy="365376"/>
          </a:xfrm>
          <a:prstGeom prst="rect">
            <a:avLst/>
          </a:prstGeom>
          <a:noFill/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cxnSp>
        <p:nvCxnSpPr>
          <p:cNvPr id="87" name="Straight Arrow Connector 25">
            <a:extLst>
              <a:ext uri="{FF2B5EF4-FFF2-40B4-BE49-F238E27FC236}">
                <a16:creationId xmlns:a16="http://schemas.microsoft.com/office/drawing/2014/main" id="{293A283C-CC09-441A-8832-0E91C1D6B775}"/>
              </a:ext>
            </a:extLst>
          </p:cNvPr>
          <p:cNvCxnSpPr>
            <a:cxnSpLocks/>
          </p:cNvCxnSpPr>
          <p:nvPr/>
        </p:nvCxnSpPr>
        <p:spPr>
          <a:xfrm flipV="1">
            <a:off x="5281400" y="5043377"/>
            <a:ext cx="0" cy="616142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25">
            <a:extLst>
              <a:ext uri="{FF2B5EF4-FFF2-40B4-BE49-F238E27FC236}">
                <a16:creationId xmlns:a16="http://schemas.microsoft.com/office/drawing/2014/main" id="{AD1357C4-9490-42C8-A9C8-9DB342335200}"/>
              </a:ext>
            </a:extLst>
          </p:cNvPr>
          <p:cNvCxnSpPr>
            <a:cxnSpLocks/>
          </p:cNvCxnSpPr>
          <p:nvPr/>
        </p:nvCxnSpPr>
        <p:spPr>
          <a:xfrm flipV="1">
            <a:off x="7061089" y="5052770"/>
            <a:ext cx="0" cy="616142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E2182B6-3F1C-441F-A1C8-B75C8B578E09}"/>
              </a:ext>
            </a:extLst>
          </p:cNvPr>
          <p:cNvGrpSpPr/>
          <p:nvPr/>
        </p:nvGrpSpPr>
        <p:grpSpPr>
          <a:xfrm>
            <a:off x="5862313" y="5696493"/>
            <a:ext cx="953320" cy="223010"/>
            <a:chOff x="10450344" y="8928129"/>
            <a:chExt cx="1572980" cy="367968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A18075E-6958-4F15-BB16-A4A7C19CA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C86C687-47CC-4461-BE0E-1010F023F054}"/>
                </a:ext>
              </a:extLst>
            </p:cNvPr>
            <p:cNvSpPr txBox="1"/>
            <p:nvPr/>
          </p:nvSpPr>
          <p:spPr>
            <a:xfrm>
              <a:off x="10732054" y="8928129"/>
              <a:ext cx="1291270" cy="36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BW on HANA</a:t>
              </a:r>
            </a:p>
          </p:txBody>
        </p:sp>
      </p:grpSp>
      <p:sp>
        <p:nvSpPr>
          <p:cNvPr id="113" name="Rechteck 61">
            <a:extLst>
              <a:ext uri="{FF2B5EF4-FFF2-40B4-BE49-F238E27FC236}">
                <a16:creationId xmlns:a16="http://schemas.microsoft.com/office/drawing/2014/main" id="{E60B07B4-AE4F-4A63-AAC7-B5F901B24D58}"/>
              </a:ext>
            </a:extLst>
          </p:cNvPr>
          <p:cNvSpPr/>
          <p:nvPr/>
        </p:nvSpPr>
        <p:spPr>
          <a:xfrm>
            <a:off x="6779783" y="5292108"/>
            <a:ext cx="504897" cy="186531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24DE1EF-CCA1-4129-BE56-183DB3E5D5D8}"/>
              </a:ext>
            </a:extLst>
          </p:cNvPr>
          <p:cNvGrpSpPr/>
          <p:nvPr/>
        </p:nvGrpSpPr>
        <p:grpSpPr>
          <a:xfrm>
            <a:off x="6859413" y="5294902"/>
            <a:ext cx="507685" cy="223010"/>
            <a:chOff x="10450344" y="8928129"/>
            <a:chExt cx="837679" cy="36796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83F9398-10BF-4E63-9FB1-BFBD348401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C020C7A-3295-47C5-906A-9A89FAC20B29}"/>
                </a:ext>
              </a:extLst>
            </p:cNvPr>
            <p:cNvSpPr txBox="1"/>
            <p:nvPr/>
          </p:nvSpPr>
          <p:spPr>
            <a:xfrm>
              <a:off x="10732053" y="8928129"/>
              <a:ext cx="555970" cy="36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SLT</a:t>
              </a:r>
            </a:p>
          </p:txBody>
        </p:sp>
      </p:grpSp>
      <p:sp>
        <p:nvSpPr>
          <p:cNvPr id="125" name="Rechteck 61">
            <a:extLst>
              <a:ext uri="{FF2B5EF4-FFF2-40B4-BE49-F238E27FC236}">
                <a16:creationId xmlns:a16="http://schemas.microsoft.com/office/drawing/2014/main" id="{3199E3E5-CD35-464F-92F1-F3DA0831D003}"/>
              </a:ext>
            </a:extLst>
          </p:cNvPr>
          <p:cNvSpPr/>
          <p:nvPr/>
        </p:nvSpPr>
        <p:spPr>
          <a:xfrm>
            <a:off x="7687276" y="5294991"/>
            <a:ext cx="504897" cy="186531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06DE456-E5DE-4EE6-8896-823F9A055756}"/>
              </a:ext>
            </a:extLst>
          </p:cNvPr>
          <p:cNvSpPr txBox="1"/>
          <p:nvPr/>
        </p:nvSpPr>
        <p:spPr>
          <a:xfrm>
            <a:off x="7718258" y="5292108"/>
            <a:ext cx="527709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RT-ODS</a:t>
            </a:r>
          </a:p>
        </p:txBody>
      </p:sp>
      <p:cxnSp>
        <p:nvCxnSpPr>
          <p:cNvPr id="129" name="Straight Arrow Connector 25">
            <a:extLst>
              <a:ext uri="{FF2B5EF4-FFF2-40B4-BE49-F238E27FC236}">
                <a16:creationId xmlns:a16="http://schemas.microsoft.com/office/drawing/2014/main" id="{161D6DDA-3F8C-4117-B139-6AC72B4562F6}"/>
              </a:ext>
            </a:extLst>
          </p:cNvPr>
          <p:cNvCxnSpPr>
            <a:cxnSpLocks/>
            <a:stCxn id="116" idx="3"/>
            <a:endCxn id="125" idx="1"/>
          </p:cNvCxnSpPr>
          <p:nvPr/>
        </p:nvCxnSpPr>
        <p:spPr>
          <a:xfrm flipV="1">
            <a:off x="7367098" y="5388257"/>
            <a:ext cx="320178" cy="18150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hteck 61">
            <a:extLst>
              <a:ext uri="{FF2B5EF4-FFF2-40B4-BE49-F238E27FC236}">
                <a16:creationId xmlns:a16="http://schemas.microsoft.com/office/drawing/2014/main" id="{616014CD-D96F-4718-BE02-17B800524819}"/>
              </a:ext>
            </a:extLst>
          </p:cNvPr>
          <p:cNvSpPr/>
          <p:nvPr/>
        </p:nvSpPr>
        <p:spPr>
          <a:xfrm>
            <a:off x="6110628" y="5292108"/>
            <a:ext cx="504897" cy="186531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FEF2F40-FA2A-4D14-99DB-922A1AC8672E}"/>
              </a:ext>
            </a:extLst>
          </p:cNvPr>
          <p:cNvGrpSpPr/>
          <p:nvPr/>
        </p:nvGrpSpPr>
        <p:grpSpPr>
          <a:xfrm>
            <a:off x="6190256" y="5294902"/>
            <a:ext cx="530127" cy="223010"/>
            <a:chOff x="10450344" y="8928129"/>
            <a:chExt cx="874709" cy="367968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CB7AA772-7AD2-4269-ACEF-975B194AC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F92167E-76D2-4B52-BE45-1E5CFED32144}"/>
                </a:ext>
              </a:extLst>
            </p:cNvPr>
            <p:cNvSpPr txBox="1"/>
            <p:nvPr/>
          </p:nvSpPr>
          <p:spPr>
            <a:xfrm>
              <a:off x="10732053" y="8928129"/>
              <a:ext cx="593000" cy="36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GTS</a:t>
              </a:r>
            </a:p>
          </p:txBody>
        </p:sp>
      </p:grpSp>
      <p:cxnSp>
        <p:nvCxnSpPr>
          <p:cNvPr id="137" name="Straight Arrow Connector 25">
            <a:extLst>
              <a:ext uri="{FF2B5EF4-FFF2-40B4-BE49-F238E27FC236}">
                <a16:creationId xmlns:a16="http://schemas.microsoft.com/office/drawing/2014/main" id="{ADF22DE3-06FA-429E-A6C0-FB87C5479572}"/>
              </a:ext>
            </a:extLst>
          </p:cNvPr>
          <p:cNvCxnSpPr>
            <a:cxnSpLocks/>
            <a:stCxn id="135" idx="3"/>
            <a:endCxn id="113" idx="1"/>
          </p:cNvCxnSpPr>
          <p:nvPr/>
        </p:nvCxnSpPr>
        <p:spPr>
          <a:xfrm flipV="1">
            <a:off x="6720383" y="5385374"/>
            <a:ext cx="59400" cy="21033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C1011A5-EE20-4E48-865F-C4575E743098}"/>
              </a:ext>
            </a:extLst>
          </p:cNvPr>
          <p:cNvSpPr/>
          <p:nvPr/>
        </p:nvSpPr>
        <p:spPr>
          <a:xfrm>
            <a:off x="6679497" y="4526213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ITS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66E1A38-DBB2-4A06-867F-CE5720D6AC7B}"/>
              </a:ext>
            </a:extLst>
          </p:cNvPr>
          <p:cNvCxnSpPr>
            <a:cxnSpLocks/>
          </p:cNvCxnSpPr>
          <p:nvPr/>
        </p:nvCxnSpPr>
        <p:spPr>
          <a:xfrm flipH="1" flipV="1">
            <a:off x="7309535" y="4608291"/>
            <a:ext cx="413875" cy="9393"/>
          </a:xfrm>
          <a:prstGeom prst="line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Abgerundetes Rechteck 24">
            <a:extLst>
              <a:ext uri="{FF2B5EF4-FFF2-40B4-BE49-F238E27FC236}">
                <a16:creationId xmlns:a16="http://schemas.microsoft.com/office/drawing/2014/main" id="{C371A68E-B12B-443B-AA2E-7746B2BD3F02}"/>
              </a:ext>
            </a:extLst>
          </p:cNvPr>
          <p:cNvSpPr/>
          <p:nvPr/>
        </p:nvSpPr>
        <p:spPr>
          <a:xfrm>
            <a:off x="7385914" y="4563370"/>
            <a:ext cx="258247" cy="8984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</a:t>
            </a:r>
          </a:p>
        </p:txBody>
      </p:sp>
      <p:sp>
        <p:nvSpPr>
          <p:cNvPr id="158" name="Abgerundetes Rechteck 24">
            <a:extLst>
              <a:ext uri="{FF2B5EF4-FFF2-40B4-BE49-F238E27FC236}">
                <a16:creationId xmlns:a16="http://schemas.microsoft.com/office/drawing/2014/main" id="{00740AC4-69EC-412E-B107-3DA72BBA1A51}"/>
              </a:ext>
            </a:extLst>
          </p:cNvPr>
          <p:cNvSpPr/>
          <p:nvPr/>
        </p:nvSpPr>
        <p:spPr>
          <a:xfrm>
            <a:off x="1787174" y="3152123"/>
            <a:ext cx="187504" cy="64460"/>
          </a:xfrm>
          <a:prstGeom prst="roundRect">
            <a:avLst>
              <a:gd name="adj" fmla="val 50000"/>
            </a:avLst>
          </a:prstGeom>
          <a:solidFill>
            <a:srgbClr val="107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trust</a:t>
            </a:r>
          </a:p>
        </p:txBody>
      </p:sp>
      <p:pic>
        <p:nvPicPr>
          <p:cNvPr id="159" name="Graphic 158">
            <a:extLst>
              <a:ext uri="{FF2B5EF4-FFF2-40B4-BE49-F238E27FC236}">
                <a16:creationId xmlns:a16="http://schemas.microsoft.com/office/drawing/2014/main" id="{28B5F2DE-C92B-456B-AADD-EAF8A459D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2007" y="4505782"/>
            <a:ext cx="102053" cy="163594"/>
          </a:xfrm>
          <a:prstGeom prst="rect">
            <a:avLst/>
          </a:prstGeom>
        </p:spPr>
      </p:pic>
      <p:pic>
        <p:nvPicPr>
          <p:cNvPr id="1026" name="Picture 2" descr="Title Goes Here and Here and Here">
            <a:extLst>
              <a:ext uri="{FF2B5EF4-FFF2-40B4-BE49-F238E27FC236}">
                <a16:creationId xmlns:a16="http://schemas.microsoft.com/office/drawing/2014/main" id="{4D560D6E-D063-4AB9-A3E8-A79002C8F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26" y="3358120"/>
            <a:ext cx="748384" cy="41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Gerade Verbindung mit Pfeil 136">
            <a:extLst>
              <a:ext uri="{FF2B5EF4-FFF2-40B4-BE49-F238E27FC236}">
                <a16:creationId xmlns:a16="http://schemas.microsoft.com/office/drawing/2014/main" id="{DC331DD4-D84F-48EF-89F2-772BEF706C1B}"/>
              </a:ext>
            </a:extLst>
          </p:cNvPr>
          <p:cNvCxnSpPr>
            <a:cxnSpLocks/>
          </p:cNvCxnSpPr>
          <p:nvPr/>
        </p:nvCxnSpPr>
        <p:spPr>
          <a:xfrm flipV="1">
            <a:off x="1659388" y="3511292"/>
            <a:ext cx="501470" cy="99"/>
          </a:xfrm>
          <a:prstGeom prst="straightConnector1">
            <a:avLst/>
          </a:prstGeom>
          <a:ln w="19050" cap="sq" cmpd="sng">
            <a:solidFill>
              <a:srgbClr val="107E3E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Abgerundetes Rechteck 24">
            <a:extLst>
              <a:ext uri="{FF2B5EF4-FFF2-40B4-BE49-F238E27FC236}">
                <a16:creationId xmlns:a16="http://schemas.microsoft.com/office/drawing/2014/main" id="{DF4773DF-FBD4-4D43-94CB-AA90E3FC0220}"/>
              </a:ext>
            </a:extLst>
          </p:cNvPr>
          <p:cNvSpPr/>
          <p:nvPr/>
        </p:nvSpPr>
        <p:spPr>
          <a:xfrm>
            <a:off x="1781953" y="3479761"/>
            <a:ext cx="187504" cy="64460"/>
          </a:xfrm>
          <a:prstGeom prst="roundRect">
            <a:avLst>
              <a:gd name="adj" fmla="val 50000"/>
            </a:avLst>
          </a:prstGeom>
          <a:solidFill>
            <a:srgbClr val="107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trust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6960B92-49CC-4BDF-B0CE-2A277F1AF329}"/>
              </a:ext>
            </a:extLst>
          </p:cNvPr>
          <p:cNvSpPr/>
          <p:nvPr/>
        </p:nvSpPr>
        <p:spPr>
          <a:xfrm>
            <a:off x="2173366" y="3942198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eInvoicing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76" name="Rechteck 61">
            <a:extLst>
              <a:ext uri="{FF2B5EF4-FFF2-40B4-BE49-F238E27FC236}">
                <a16:creationId xmlns:a16="http://schemas.microsoft.com/office/drawing/2014/main" id="{31E1F6C0-F1A9-4B61-BDC9-5DDB38610BCB}"/>
              </a:ext>
            </a:extLst>
          </p:cNvPr>
          <p:cNvSpPr/>
          <p:nvPr/>
        </p:nvSpPr>
        <p:spPr>
          <a:xfrm>
            <a:off x="1006146" y="3917811"/>
            <a:ext cx="656248" cy="186531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3D88A25-77DA-4D2D-B58D-FFCC847C279B}"/>
              </a:ext>
            </a:extLst>
          </p:cNvPr>
          <p:cNvSpPr txBox="1"/>
          <p:nvPr/>
        </p:nvSpPr>
        <p:spPr>
          <a:xfrm>
            <a:off x="996667" y="3920045"/>
            <a:ext cx="753732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Govt/Broker</a:t>
            </a:r>
          </a:p>
        </p:txBody>
      </p:sp>
      <p:cxnSp>
        <p:nvCxnSpPr>
          <p:cNvPr id="178" name="Gerade Verbindung mit Pfeil 136">
            <a:extLst>
              <a:ext uri="{FF2B5EF4-FFF2-40B4-BE49-F238E27FC236}">
                <a16:creationId xmlns:a16="http://schemas.microsoft.com/office/drawing/2014/main" id="{04CD25C2-76C1-447C-A25A-1230D2846D5C}"/>
              </a:ext>
            </a:extLst>
          </p:cNvPr>
          <p:cNvCxnSpPr>
            <a:cxnSpLocks/>
          </p:cNvCxnSpPr>
          <p:nvPr/>
        </p:nvCxnSpPr>
        <p:spPr>
          <a:xfrm flipV="1">
            <a:off x="1665464" y="4011620"/>
            <a:ext cx="501470" cy="99"/>
          </a:xfrm>
          <a:prstGeom prst="straightConnector1">
            <a:avLst/>
          </a:prstGeom>
          <a:ln w="19050" cap="sq" cmpd="sng">
            <a:solidFill>
              <a:srgbClr val="107E3E"/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Abgerundetes Rechteck 24">
            <a:extLst>
              <a:ext uri="{FF2B5EF4-FFF2-40B4-BE49-F238E27FC236}">
                <a16:creationId xmlns:a16="http://schemas.microsoft.com/office/drawing/2014/main" id="{D246B322-BC89-4F59-B652-D689A3A2EB20}"/>
              </a:ext>
            </a:extLst>
          </p:cNvPr>
          <p:cNvSpPr/>
          <p:nvPr/>
        </p:nvSpPr>
        <p:spPr>
          <a:xfrm>
            <a:off x="1788030" y="3980088"/>
            <a:ext cx="187504" cy="64460"/>
          </a:xfrm>
          <a:prstGeom prst="roundRect">
            <a:avLst>
              <a:gd name="adj" fmla="val 50000"/>
            </a:avLst>
          </a:prstGeom>
          <a:solidFill>
            <a:srgbClr val="107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BentonSans Book " charset="0"/>
                <a:cs typeface="BentonSans Book " charset="0"/>
              </a:rPr>
              <a:t>trust</a:t>
            </a:r>
          </a:p>
        </p:txBody>
      </p:sp>
      <p:sp>
        <p:nvSpPr>
          <p:cNvPr id="224" name="Rechteck 61">
            <a:extLst>
              <a:ext uri="{FF2B5EF4-FFF2-40B4-BE49-F238E27FC236}">
                <a16:creationId xmlns:a16="http://schemas.microsoft.com/office/drawing/2014/main" id="{570A5544-D061-4829-90D5-C7F0BA980EC4}"/>
              </a:ext>
            </a:extLst>
          </p:cNvPr>
          <p:cNvSpPr/>
          <p:nvPr/>
        </p:nvSpPr>
        <p:spPr>
          <a:xfrm>
            <a:off x="5117795" y="1972362"/>
            <a:ext cx="594653" cy="186532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96507DF-2D7D-4F1C-B5FC-E71B688A3D9B}"/>
              </a:ext>
            </a:extLst>
          </p:cNvPr>
          <p:cNvSpPr txBox="1"/>
          <p:nvPr/>
        </p:nvSpPr>
        <p:spPr>
          <a:xfrm>
            <a:off x="5180121" y="1974670"/>
            <a:ext cx="470001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PI</a:t>
            </a:r>
          </a:p>
        </p:txBody>
      </p:sp>
      <p:cxnSp>
        <p:nvCxnSpPr>
          <p:cNvPr id="226" name="Straight Arrow Connector 25">
            <a:extLst>
              <a:ext uri="{FF2B5EF4-FFF2-40B4-BE49-F238E27FC236}">
                <a16:creationId xmlns:a16="http://schemas.microsoft.com/office/drawing/2014/main" id="{5E3B7468-8E04-494B-956F-1D9AE34537FB}"/>
              </a:ext>
            </a:extLst>
          </p:cNvPr>
          <p:cNvCxnSpPr>
            <a:cxnSpLocks/>
            <a:endCxn id="225" idx="2"/>
          </p:cNvCxnSpPr>
          <p:nvPr/>
        </p:nvCxnSpPr>
        <p:spPr>
          <a:xfrm flipV="1">
            <a:off x="5415121" y="2197680"/>
            <a:ext cx="1" cy="122194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5">
            <a:extLst>
              <a:ext uri="{FF2B5EF4-FFF2-40B4-BE49-F238E27FC236}">
                <a16:creationId xmlns:a16="http://schemas.microsoft.com/office/drawing/2014/main" id="{5B148234-BCEC-4052-A230-C03814C60EC0}"/>
              </a:ext>
            </a:extLst>
          </p:cNvPr>
          <p:cNvCxnSpPr>
            <a:cxnSpLocks/>
            <a:stCxn id="224" idx="1"/>
            <a:endCxn id="25" idx="3"/>
          </p:cNvCxnSpPr>
          <p:nvPr/>
        </p:nvCxnSpPr>
        <p:spPr>
          <a:xfrm rot="10800000" flipV="1">
            <a:off x="4832899" y="2065629"/>
            <a:ext cx="284896" cy="69782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hteck 61">
            <a:extLst>
              <a:ext uri="{FF2B5EF4-FFF2-40B4-BE49-F238E27FC236}">
                <a16:creationId xmlns:a16="http://schemas.microsoft.com/office/drawing/2014/main" id="{7328C6CC-AF64-480F-A1CB-B2CF0995579F}"/>
              </a:ext>
            </a:extLst>
          </p:cNvPr>
          <p:cNvSpPr/>
          <p:nvPr/>
        </p:nvSpPr>
        <p:spPr>
          <a:xfrm>
            <a:off x="5857165" y="1213003"/>
            <a:ext cx="933472" cy="192062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8B82C30-60BC-45F4-B7A8-51F6F188D8AD}"/>
              </a:ext>
            </a:extLst>
          </p:cNvPr>
          <p:cNvSpPr txBox="1"/>
          <p:nvPr/>
        </p:nvSpPr>
        <p:spPr>
          <a:xfrm>
            <a:off x="5799337" y="1215311"/>
            <a:ext cx="1015022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Sterling Integrator</a:t>
            </a:r>
          </a:p>
        </p:txBody>
      </p:sp>
      <p:cxnSp>
        <p:nvCxnSpPr>
          <p:cNvPr id="237" name="Straight Arrow Connector 25">
            <a:extLst>
              <a:ext uri="{FF2B5EF4-FFF2-40B4-BE49-F238E27FC236}">
                <a16:creationId xmlns:a16="http://schemas.microsoft.com/office/drawing/2014/main" id="{CF7FB0C2-EBFD-4546-8C68-ED488BD162B5}"/>
              </a:ext>
            </a:extLst>
          </p:cNvPr>
          <p:cNvCxnSpPr>
            <a:cxnSpLocks/>
            <a:stCxn id="236" idx="2"/>
            <a:endCxn id="6" idx="0"/>
          </p:cNvCxnSpPr>
          <p:nvPr/>
        </p:nvCxnSpPr>
        <p:spPr>
          <a:xfrm rot="16200000" flipH="1">
            <a:off x="5868307" y="1876862"/>
            <a:ext cx="881552" cy="4470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5">
            <a:extLst>
              <a:ext uri="{FF2B5EF4-FFF2-40B4-BE49-F238E27FC236}">
                <a16:creationId xmlns:a16="http://schemas.microsoft.com/office/drawing/2014/main" id="{2572F255-36D0-4C16-9CAB-4333507205E9}"/>
              </a:ext>
            </a:extLst>
          </p:cNvPr>
          <p:cNvCxnSpPr>
            <a:cxnSpLocks/>
            <a:stCxn id="236" idx="2"/>
            <a:endCxn id="224" idx="3"/>
          </p:cNvCxnSpPr>
          <p:nvPr/>
        </p:nvCxnSpPr>
        <p:spPr>
          <a:xfrm rot="5400000">
            <a:off x="5695995" y="1454774"/>
            <a:ext cx="627307" cy="594400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Abgerundetes Rechteck 24">
            <a:extLst>
              <a:ext uri="{FF2B5EF4-FFF2-40B4-BE49-F238E27FC236}">
                <a16:creationId xmlns:a16="http://schemas.microsoft.com/office/drawing/2014/main" id="{0F597366-EA12-4CD3-8000-1E548602D3AD}"/>
              </a:ext>
            </a:extLst>
          </p:cNvPr>
          <p:cNvSpPr/>
          <p:nvPr/>
        </p:nvSpPr>
        <p:spPr>
          <a:xfrm>
            <a:off x="3179918" y="1843044"/>
            <a:ext cx="488568" cy="8295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BentonSans Book " charset="0"/>
                <a:cs typeface="BentonSans Book " charset="0"/>
              </a:rPr>
              <a:t>Secure tunnel</a:t>
            </a:r>
          </a:p>
        </p:txBody>
      </p:sp>
      <p:cxnSp>
        <p:nvCxnSpPr>
          <p:cNvPr id="247" name="Gerade Verbindung 60">
            <a:extLst>
              <a:ext uri="{FF2B5EF4-FFF2-40B4-BE49-F238E27FC236}">
                <a16:creationId xmlns:a16="http://schemas.microsoft.com/office/drawing/2014/main" id="{ED623C33-BE02-4D10-A94C-F7F28B8AD332}"/>
              </a:ext>
            </a:extLst>
          </p:cNvPr>
          <p:cNvCxnSpPr>
            <a:cxnSpLocks/>
          </p:cNvCxnSpPr>
          <p:nvPr/>
        </p:nvCxnSpPr>
        <p:spPr>
          <a:xfrm flipV="1">
            <a:off x="3424202" y="1972362"/>
            <a:ext cx="0" cy="702965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">
            <a:extLst>
              <a:ext uri="{FF2B5EF4-FFF2-40B4-BE49-F238E27FC236}">
                <a16:creationId xmlns:a16="http://schemas.microsoft.com/office/drawing/2014/main" id="{9A2DCA68-899A-4345-A710-FBA62F13C6E6}"/>
              </a:ext>
            </a:extLst>
          </p:cNvPr>
          <p:cNvCxnSpPr>
            <a:cxnSpLocks/>
            <a:stCxn id="6" idx="1"/>
            <a:endCxn id="245" idx="3"/>
          </p:cNvCxnSpPr>
          <p:nvPr/>
        </p:nvCxnSpPr>
        <p:spPr>
          <a:xfrm rot="10800000">
            <a:off x="3668488" y="1884521"/>
            <a:ext cx="1440467" cy="1786102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9F926BC-1675-406E-9711-7847B766CF33}"/>
              </a:ext>
            </a:extLst>
          </p:cNvPr>
          <p:cNvCxnSpPr>
            <a:cxnSpLocks/>
          </p:cNvCxnSpPr>
          <p:nvPr/>
        </p:nvCxnSpPr>
        <p:spPr>
          <a:xfrm flipV="1">
            <a:off x="5216037" y="6071525"/>
            <a:ext cx="1" cy="254131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Abgerundetes Rechteck 24">
            <a:extLst>
              <a:ext uri="{FF2B5EF4-FFF2-40B4-BE49-F238E27FC236}">
                <a16:creationId xmlns:a16="http://schemas.microsoft.com/office/drawing/2014/main" id="{67AF77B9-47F0-4335-81D4-60D15131A374}"/>
              </a:ext>
            </a:extLst>
          </p:cNvPr>
          <p:cNvSpPr/>
          <p:nvPr/>
        </p:nvSpPr>
        <p:spPr>
          <a:xfrm>
            <a:off x="5076823" y="6153056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pic>
        <p:nvPicPr>
          <p:cNvPr id="267" name="Picture 266">
            <a:extLst>
              <a:ext uri="{FF2B5EF4-FFF2-40B4-BE49-F238E27FC236}">
                <a16:creationId xmlns:a16="http://schemas.microsoft.com/office/drawing/2014/main" id="{92D8FC71-EC73-4176-992C-595CB78BD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240" y="6338498"/>
            <a:ext cx="163594" cy="163594"/>
          </a:xfrm>
          <a:prstGeom prst="rect">
            <a:avLst/>
          </a:prstGeom>
        </p:spPr>
      </p:pic>
      <p:sp>
        <p:nvSpPr>
          <p:cNvPr id="269" name="Rechteck 61">
            <a:extLst>
              <a:ext uri="{FF2B5EF4-FFF2-40B4-BE49-F238E27FC236}">
                <a16:creationId xmlns:a16="http://schemas.microsoft.com/office/drawing/2014/main" id="{90591616-D6CF-4B24-A8A5-284152B51F05}"/>
              </a:ext>
            </a:extLst>
          </p:cNvPr>
          <p:cNvSpPr/>
          <p:nvPr/>
        </p:nvSpPr>
        <p:spPr>
          <a:xfrm>
            <a:off x="5853316" y="843048"/>
            <a:ext cx="933472" cy="192062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9E6E60D-794B-4C20-8BE7-333AC8FC1D33}"/>
              </a:ext>
            </a:extLst>
          </p:cNvPr>
          <p:cNvSpPr txBox="1"/>
          <p:nvPr/>
        </p:nvSpPr>
        <p:spPr>
          <a:xfrm>
            <a:off x="6119758" y="845356"/>
            <a:ext cx="375424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SOA</a:t>
            </a:r>
          </a:p>
        </p:txBody>
      </p:sp>
      <p:cxnSp>
        <p:nvCxnSpPr>
          <p:cNvPr id="278" name="Straight Arrow Connector 25">
            <a:extLst>
              <a:ext uri="{FF2B5EF4-FFF2-40B4-BE49-F238E27FC236}">
                <a16:creationId xmlns:a16="http://schemas.microsoft.com/office/drawing/2014/main" id="{6E4E8500-B0F9-4048-AB7F-010A7FFD5FDB}"/>
              </a:ext>
            </a:extLst>
          </p:cNvPr>
          <p:cNvCxnSpPr>
            <a:cxnSpLocks/>
            <a:stCxn id="270" idx="2"/>
            <a:endCxn id="236" idx="0"/>
          </p:cNvCxnSpPr>
          <p:nvPr/>
        </p:nvCxnSpPr>
        <p:spPr>
          <a:xfrm rot="5400000">
            <a:off x="6233687" y="1141527"/>
            <a:ext cx="146945" cy="622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chteck 9">
            <a:extLst>
              <a:ext uri="{FF2B5EF4-FFF2-40B4-BE49-F238E27FC236}">
                <a16:creationId xmlns:a16="http://schemas.microsoft.com/office/drawing/2014/main" id="{D598561C-0726-4BB9-B4E2-33C859DC802F}"/>
              </a:ext>
            </a:extLst>
          </p:cNvPr>
          <p:cNvSpPr/>
          <p:nvPr/>
        </p:nvSpPr>
        <p:spPr>
          <a:xfrm>
            <a:off x="6136623" y="381714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OIM</a:t>
            </a:r>
          </a:p>
        </p:txBody>
      </p:sp>
      <p:sp>
        <p:nvSpPr>
          <p:cNvPr id="310" name="Rechteck 9">
            <a:extLst>
              <a:ext uri="{FF2B5EF4-FFF2-40B4-BE49-F238E27FC236}">
                <a16:creationId xmlns:a16="http://schemas.microsoft.com/office/drawing/2014/main" id="{428EF98F-5862-40DA-AB20-7D77574CF2A2}"/>
              </a:ext>
            </a:extLst>
          </p:cNvPr>
          <p:cNvSpPr/>
          <p:nvPr/>
        </p:nvSpPr>
        <p:spPr>
          <a:xfrm>
            <a:off x="7865963" y="385214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PDH</a:t>
            </a:r>
          </a:p>
        </p:txBody>
      </p:sp>
      <p:cxnSp>
        <p:nvCxnSpPr>
          <p:cNvPr id="316" name="Straight Arrow Connector 25">
            <a:extLst>
              <a:ext uri="{FF2B5EF4-FFF2-40B4-BE49-F238E27FC236}">
                <a16:creationId xmlns:a16="http://schemas.microsoft.com/office/drawing/2014/main" id="{35E0C6E3-309E-45D2-8D8D-6F6DF2E47A70}"/>
              </a:ext>
            </a:extLst>
          </p:cNvPr>
          <p:cNvCxnSpPr>
            <a:cxnSpLocks/>
            <a:stCxn id="310" idx="2"/>
            <a:endCxn id="270" idx="0"/>
          </p:cNvCxnSpPr>
          <p:nvPr/>
        </p:nvCxnSpPr>
        <p:spPr>
          <a:xfrm rot="5400000">
            <a:off x="7044778" y="-179280"/>
            <a:ext cx="287328" cy="176194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25">
            <a:extLst>
              <a:ext uri="{FF2B5EF4-FFF2-40B4-BE49-F238E27FC236}">
                <a16:creationId xmlns:a16="http://schemas.microsoft.com/office/drawing/2014/main" id="{EA42DFE6-082C-46C1-982B-ADFA24EEA26C}"/>
              </a:ext>
            </a:extLst>
          </p:cNvPr>
          <p:cNvCxnSpPr>
            <a:cxnSpLocks/>
            <a:endCxn id="269" idx="1"/>
          </p:cNvCxnSpPr>
          <p:nvPr/>
        </p:nvCxnSpPr>
        <p:spPr>
          <a:xfrm flipV="1">
            <a:off x="2747257" y="939079"/>
            <a:ext cx="3106060" cy="3639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25">
            <a:extLst>
              <a:ext uri="{FF2B5EF4-FFF2-40B4-BE49-F238E27FC236}">
                <a16:creationId xmlns:a16="http://schemas.microsoft.com/office/drawing/2014/main" id="{0BA39C2D-58A2-4C4F-9D7D-0C6386EC1F3F}"/>
              </a:ext>
            </a:extLst>
          </p:cNvPr>
          <p:cNvCxnSpPr>
            <a:cxnSpLocks/>
            <a:stCxn id="334" idx="2"/>
            <a:endCxn id="270" idx="0"/>
          </p:cNvCxnSpPr>
          <p:nvPr/>
        </p:nvCxnSpPr>
        <p:spPr>
          <a:xfrm rot="16200000" flipH="1">
            <a:off x="5747831" y="285716"/>
            <a:ext cx="283969" cy="835309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hteck 9">
            <a:extLst>
              <a:ext uri="{FF2B5EF4-FFF2-40B4-BE49-F238E27FC236}">
                <a16:creationId xmlns:a16="http://schemas.microsoft.com/office/drawing/2014/main" id="{2CE13CB2-5A98-40C0-A156-97A40E012024}"/>
              </a:ext>
            </a:extLst>
          </p:cNvPr>
          <p:cNvSpPr/>
          <p:nvPr/>
        </p:nvSpPr>
        <p:spPr>
          <a:xfrm>
            <a:off x="5268710" y="385684"/>
            <a:ext cx="406901" cy="175703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Bidman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8" name="Straight Arrow Connector 25">
            <a:extLst>
              <a:ext uri="{FF2B5EF4-FFF2-40B4-BE49-F238E27FC236}">
                <a16:creationId xmlns:a16="http://schemas.microsoft.com/office/drawing/2014/main" id="{F757CAF2-A621-4928-84CD-CE1A55CEC824}"/>
              </a:ext>
            </a:extLst>
          </p:cNvPr>
          <p:cNvCxnSpPr>
            <a:cxnSpLocks/>
            <a:stCxn id="236" idx="1"/>
            <a:endCxn id="378" idx="3"/>
          </p:cNvCxnSpPr>
          <p:nvPr/>
        </p:nvCxnSpPr>
        <p:spPr>
          <a:xfrm rot="10800000">
            <a:off x="3667527" y="1305802"/>
            <a:ext cx="2131810" cy="21015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accent6">
                <a:lumMod val="60000"/>
                <a:lumOff val="40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Abgerundetes Rechteck 24">
            <a:extLst>
              <a:ext uri="{FF2B5EF4-FFF2-40B4-BE49-F238E27FC236}">
                <a16:creationId xmlns:a16="http://schemas.microsoft.com/office/drawing/2014/main" id="{5AABC394-5D45-4639-A9A0-D26AC1BD0FC8}"/>
              </a:ext>
            </a:extLst>
          </p:cNvPr>
          <p:cNvSpPr/>
          <p:nvPr/>
        </p:nvSpPr>
        <p:spPr>
          <a:xfrm>
            <a:off x="3178959" y="905916"/>
            <a:ext cx="488568" cy="8295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BentonSans Book " charset="0"/>
                <a:cs typeface="BentonSans Book " charset="0"/>
              </a:rPr>
              <a:t>Secure tunnel</a:t>
            </a:r>
          </a:p>
        </p:txBody>
      </p:sp>
      <p:sp>
        <p:nvSpPr>
          <p:cNvPr id="359" name="Rechteck 9">
            <a:extLst>
              <a:ext uri="{FF2B5EF4-FFF2-40B4-BE49-F238E27FC236}">
                <a16:creationId xmlns:a16="http://schemas.microsoft.com/office/drawing/2014/main" id="{3C6EDD85-E280-4EB3-8067-940935D4B81D}"/>
              </a:ext>
            </a:extLst>
          </p:cNvPr>
          <p:cNvSpPr/>
          <p:nvPr/>
        </p:nvSpPr>
        <p:spPr>
          <a:xfrm>
            <a:off x="5148144" y="3668568"/>
            <a:ext cx="922348" cy="331945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EHSM Add-on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Incident Management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Compliance</a:t>
            </a:r>
          </a:p>
        </p:txBody>
      </p:sp>
      <p:sp>
        <p:nvSpPr>
          <p:cNvPr id="360" name="Rechteck 61">
            <a:extLst>
              <a:ext uri="{FF2B5EF4-FFF2-40B4-BE49-F238E27FC236}">
                <a16:creationId xmlns:a16="http://schemas.microsoft.com/office/drawing/2014/main" id="{B079F9A0-7AD7-4A22-9FF4-6E1FC1D13C0B}"/>
              </a:ext>
            </a:extLst>
          </p:cNvPr>
          <p:cNvSpPr/>
          <p:nvPr/>
        </p:nvSpPr>
        <p:spPr>
          <a:xfrm>
            <a:off x="7920768" y="3073732"/>
            <a:ext cx="1132427" cy="194242"/>
          </a:xfrm>
          <a:prstGeom prst="rect">
            <a:avLst/>
          </a:prstGeom>
          <a:noFill/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C492E3B1-60C3-457E-883B-81355D117304}"/>
              </a:ext>
            </a:extLst>
          </p:cNvPr>
          <p:cNvSpPr txBox="1"/>
          <p:nvPr/>
        </p:nvSpPr>
        <p:spPr>
          <a:xfrm>
            <a:off x="8230899" y="3086257"/>
            <a:ext cx="487634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Enovia</a:t>
            </a:r>
          </a:p>
        </p:txBody>
      </p: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44B540C2-7341-4F0C-A05F-73B4320EA36D}"/>
              </a:ext>
            </a:extLst>
          </p:cNvPr>
          <p:cNvCxnSpPr>
            <a:cxnSpLocks/>
          </p:cNvCxnSpPr>
          <p:nvPr/>
        </p:nvCxnSpPr>
        <p:spPr>
          <a:xfrm flipH="1" flipV="1">
            <a:off x="7518531" y="3163551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Abgerundetes Rechteck 24">
            <a:extLst>
              <a:ext uri="{FF2B5EF4-FFF2-40B4-BE49-F238E27FC236}">
                <a16:creationId xmlns:a16="http://schemas.microsoft.com/office/drawing/2014/main" id="{31C4F888-55A4-42A3-9576-2F9A613A188C}"/>
              </a:ext>
            </a:extLst>
          </p:cNvPr>
          <p:cNvSpPr/>
          <p:nvPr/>
        </p:nvSpPr>
        <p:spPr>
          <a:xfrm>
            <a:off x="7594910" y="3118630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Cideon</a:t>
            </a:r>
            <a:endParaRPr kumimoji="0" lang="en-US" sz="54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ntonSans Book " charset="0"/>
              <a:ea typeface="BentonSans Book " charset="0"/>
              <a:cs typeface="BentonSans Book " charset="0"/>
            </a:endParaRPr>
          </a:p>
        </p:txBody>
      </p:sp>
      <p:cxnSp>
        <p:nvCxnSpPr>
          <p:cNvPr id="366" name="Straight Arrow Connector 25">
            <a:extLst>
              <a:ext uri="{FF2B5EF4-FFF2-40B4-BE49-F238E27FC236}">
                <a16:creationId xmlns:a16="http://schemas.microsoft.com/office/drawing/2014/main" id="{E8A2CCE9-F158-4B33-BF8F-2516A91D9DEE}"/>
              </a:ext>
            </a:extLst>
          </p:cNvPr>
          <p:cNvCxnSpPr>
            <a:cxnSpLocks/>
            <a:stCxn id="310" idx="3"/>
            <a:endCxn id="360" idx="3"/>
          </p:cNvCxnSpPr>
          <p:nvPr/>
        </p:nvCxnSpPr>
        <p:spPr>
          <a:xfrm>
            <a:off x="8272864" y="471621"/>
            <a:ext cx="780331" cy="2699232"/>
          </a:xfrm>
          <a:prstGeom prst="bentConnector3">
            <a:avLst>
              <a:gd name="adj1" fmla="val 117755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Rechteck 9">
            <a:extLst>
              <a:ext uri="{FF2B5EF4-FFF2-40B4-BE49-F238E27FC236}">
                <a16:creationId xmlns:a16="http://schemas.microsoft.com/office/drawing/2014/main" id="{352A729A-4523-4414-9B96-E25E273E886F}"/>
              </a:ext>
            </a:extLst>
          </p:cNvPr>
          <p:cNvSpPr/>
          <p:nvPr/>
        </p:nvSpPr>
        <p:spPr>
          <a:xfrm>
            <a:off x="2105523" y="1791881"/>
            <a:ext cx="623228" cy="182721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Paymetric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0" name="Straight Arrow Connector 50">
            <a:extLst>
              <a:ext uri="{FF2B5EF4-FFF2-40B4-BE49-F238E27FC236}">
                <a16:creationId xmlns:a16="http://schemas.microsoft.com/office/drawing/2014/main" id="{AECC918D-7F70-40E1-B317-9745EBFA46A9}"/>
              </a:ext>
            </a:extLst>
          </p:cNvPr>
          <p:cNvCxnSpPr>
            <a:cxnSpLocks/>
            <a:stCxn id="245" idx="1"/>
            <a:endCxn id="369" idx="3"/>
          </p:cNvCxnSpPr>
          <p:nvPr/>
        </p:nvCxnSpPr>
        <p:spPr>
          <a:xfrm rot="10800000">
            <a:off x="2728751" y="1883243"/>
            <a:ext cx="451167" cy="1278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hteck 9">
            <a:extLst>
              <a:ext uri="{FF2B5EF4-FFF2-40B4-BE49-F238E27FC236}">
                <a16:creationId xmlns:a16="http://schemas.microsoft.com/office/drawing/2014/main" id="{8A2B4410-7E90-42F9-AE01-BE88D47C0F69}"/>
              </a:ext>
            </a:extLst>
          </p:cNvPr>
          <p:cNvSpPr/>
          <p:nvPr/>
        </p:nvSpPr>
        <p:spPr>
          <a:xfrm>
            <a:off x="2105523" y="1566305"/>
            <a:ext cx="623228" cy="182721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Taulia</a:t>
            </a:r>
          </a:p>
        </p:txBody>
      </p:sp>
      <p:sp>
        <p:nvSpPr>
          <p:cNvPr id="376" name="Rechteck 9">
            <a:extLst>
              <a:ext uri="{FF2B5EF4-FFF2-40B4-BE49-F238E27FC236}">
                <a16:creationId xmlns:a16="http://schemas.microsoft.com/office/drawing/2014/main" id="{66871A4A-704C-4D3A-A6A4-0F2B70702AF8}"/>
              </a:ext>
            </a:extLst>
          </p:cNvPr>
          <p:cNvSpPr/>
          <p:nvPr/>
        </p:nvSpPr>
        <p:spPr>
          <a:xfrm>
            <a:off x="5702973" y="385756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C360</a:t>
            </a:r>
          </a:p>
        </p:txBody>
      </p:sp>
      <p:cxnSp>
        <p:nvCxnSpPr>
          <p:cNvPr id="377" name="Straight Arrow Connector 25">
            <a:extLst>
              <a:ext uri="{FF2B5EF4-FFF2-40B4-BE49-F238E27FC236}">
                <a16:creationId xmlns:a16="http://schemas.microsoft.com/office/drawing/2014/main" id="{2B9ACB73-897F-4070-9DB2-3058854FB9C4}"/>
              </a:ext>
            </a:extLst>
          </p:cNvPr>
          <p:cNvCxnSpPr>
            <a:cxnSpLocks/>
            <a:stCxn id="376" idx="2"/>
            <a:endCxn id="270" idx="0"/>
          </p:cNvCxnSpPr>
          <p:nvPr/>
        </p:nvCxnSpPr>
        <p:spPr>
          <a:xfrm rot="16200000" flipH="1">
            <a:off x="5963554" y="501440"/>
            <a:ext cx="286786" cy="401046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Rechteck 9">
            <a:extLst>
              <a:ext uri="{FF2B5EF4-FFF2-40B4-BE49-F238E27FC236}">
                <a16:creationId xmlns:a16="http://schemas.microsoft.com/office/drawing/2014/main" id="{6717045C-9C9F-4751-ACB2-626F12A3D3CA}"/>
              </a:ext>
            </a:extLst>
          </p:cNvPr>
          <p:cNvSpPr/>
          <p:nvPr/>
        </p:nvSpPr>
        <p:spPr>
          <a:xfrm>
            <a:off x="4833901" y="386420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Vastera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1" name="Straight Arrow Connector 25">
            <a:extLst>
              <a:ext uri="{FF2B5EF4-FFF2-40B4-BE49-F238E27FC236}">
                <a16:creationId xmlns:a16="http://schemas.microsoft.com/office/drawing/2014/main" id="{B1878031-018F-4EE3-8EA0-279468A84101}"/>
              </a:ext>
            </a:extLst>
          </p:cNvPr>
          <p:cNvCxnSpPr>
            <a:cxnSpLocks/>
            <a:stCxn id="380" idx="2"/>
            <a:endCxn id="270" idx="0"/>
          </p:cNvCxnSpPr>
          <p:nvPr/>
        </p:nvCxnSpPr>
        <p:spPr>
          <a:xfrm rot="16200000" flipH="1">
            <a:off x="5529350" y="67236"/>
            <a:ext cx="286122" cy="1270118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Rechteck 9">
            <a:extLst>
              <a:ext uri="{FF2B5EF4-FFF2-40B4-BE49-F238E27FC236}">
                <a16:creationId xmlns:a16="http://schemas.microsoft.com/office/drawing/2014/main" id="{D05E9EDF-04D8-40D2-BDCF-24BA5676F9DE}"/>
              </a:ext>
            </a:extLst>
          </p:cNvPr>
          <p:cNvSpPr/>
          <p:nvPr/>
        </p:nvSpPr>
        <p:spPr>
          <a:xfrm>
            <a:off x="7919334" y="4066208"/>
            <a:ext cx="406450" cy="196313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Vertex</a:t>
            </a:r>
          </a:p>
        </p:txBody>
      </p:sp>
      <p:sp>
        <p:nvSpPr>
          <p:cNvPr id="385" name="Rechteck 9">
            <a:extLst>
              <a:ext uri="{FF2B5EF4-FFF2-40B4-BE49-F238E27FC236}">
                <a16:creationId xmlns:a16="http://schemas.microsoft.com/office/drawing/2014/main" id="{26A61AEC-0468-4DA1-A786-5E1F24AD85B0}"/>
              </a:ext>
            </a:extLst>
          </p:cNvPr>
          <p:cNvSpPr/>
          <p:nvPr/>
        </p:nvSpPr>
        <p:spPr>
          <a:xfrm>
            <a:off x="7737425" y="4990978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Demantra</a:t>
            </a:r>
          </a:p>
        </p:txBody>
      </p:sp>
      <p:cxnSp>
        <p:nvCxnSpPr>
          <p:cNvPr id="397" name="Straight Arrow Connector 25">
            <a:extLst>
              <a:ext uri="{FF2B5EF4-FFF2-40B4-BE49-F238E27FC236}">
                <a16:creationId xmlns:a16="http://schemas.microsoft.com/office/drawing/2014/main" id="{B78BB75D-2465-49C7-AEB1-3B34A93100CB}"/>
              </a:ext>
            </a:extLst>
          </p:cNvPr>
          <p:cNvCxnSpPr>
            <a:cxnSpLocks/>
            <a:stCxn id="269" idx="1"/>
            <a:endCxn id="225" idx="0"/>
          </p:cNvCxnSpPr>
          <p:nvPr/>
        </p:nvCxnSpPr>
        <p:spPr>
          <a:xfrm rot="10800000" flipV="1">
            <a:off x="5415122" y="939078"/>
            <a:ext cx="438194" cy="1035591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Abgerundetes Rechteck 24">
            <a:extLst>
              <a:ext uri="{FF2B5EF4-FFF2-40B4-BE49-F238E27FC236}">
                <a16:creationId xmlns:a16="http://schemas.microsoft.com/office/drawing/2014/main" id="{C47FF40A-E8C8-44C6-B707-0BCB94E03C76}"/>
              </a:ext>
            </a:extLst>
          </p:cNvPr>
          <p:cNvSpPr/>
          <p:nvPr/>
        </p:nvSpPr>
        <p:spPr>
          <a:xfrm>
            <a:off x="7577509" y="3518559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403" name="Rechteck 9">
            <a:extLst>
              <a:ext uri="{FF2B5EF4-FFF2-40B4-BE49-F238E27FC236}">
                <a16:creationId xmlns:a16="http://schemas.microsoft.com/office/drawing/2014/main" id="{65A7BCD9-E690-42B2-973D-7F54488F328B}"/>
              </a:ext>
            </a:extLst>
          </p:cNvPr>
          <p:cNvSpPr/>
          <p:nvPr/>
        </p:nvSpPr>
        <p:spPr>
          <a:xfrm>
            <a:off x="7915005" y="3486466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Loftware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7" name="Rechteck 9">
            <a:extLst>
              <a:ext uri="{FF2B5EF4-FFF2-40B4-BE49-F238E27FC236}">
                <a16:creationId xmlns:a16="http://schemas.microsoft.com/office/drawing/2014/main" id="{91773F94-5D0B-42AF-A0A4-8E60A7634C98}"/>
              </a:ext>
            </a:extLst>
          </p:cNvPr>
          <p:cNvSpPr/>
          <p:nvPr/>
        </p:nvSpPr>
        <p:spPr>
          <a:xfrm>
            <a:off x="8426517" y="624369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WISPER</a:t>
            </a:r>
          </a:p>
        </p:txBody>
      </p:sp>
      <p:cxnSp>
        <p:nvCxnSpPr>
          <p:cNvPr id="408" name="Straight Arrow Connector 25">
            <a:extLst>
              <a:ext uri="{FF2B5EF4-FFF2-40B4-BE49-F238E27FC236}">
                <a16:creationId xmlns:a16="http://schemas.microsoft.com/office/drawing/2014/main" id="{0B0A512E-C350-4736-A5BE-BEE63261F5B5}"/>
              </a:ext>
            </a:extLst>
          </p:cNvPr>
          <p:cNvCxnSpPr>
            <a:cxnSpLocks/>
            <a:stCxn id="407" idx="1"/>
            <a:endCxn id="270" idx="0"/>
          </p:cNvCxnSpPr>
          <p:nvPr/>
        </p:nvCxnSpPr>
        <p:spPr>
          <a:xfrm rot="10800000" flipV="1">
            <a:off x="6307471" y="710776"/>
            <a:ext cx="2119047" cy="134580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25">
            <a:extLst>
              <a:ext uri="{FF2B5EF4-FFF2-40B4-BE49-F238E27FC236}">
                <a16:creationId xmlns:a16="http://schemas.microsoft.com/office/drawing/2014/main" id="{FB45E0C1-A133-401D-AAFF-17877C973A61}"/>
              </a:ext>
            </a:extLst>
          </p:cNvPr>
          <p:cNvCxnSpPr>
            <a:cxnSpLocks/>
            <a:stCxn id="281" idx="2"/>
            <a:endCxn id="270" idx="0"/>
          </p:cNvCxnSpPr>
          <p:nvPr/>
        </p:nvCxnSpPr>
        <p:spPr>
          <a:xfrm rot="5400000">
            <a:off x="6178358" y="683640"/>
            <a:ext cx="290828" cy="3260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hteck 9">
            <a:extLst>
              <a:ext uri="{FF2B5EF4-FFF2-40B4-BE49-F238E27FC236}">
                <a16:creationId xmlns:a16="http://schemas.microsoft.com/office/drawing/2014/main" id="{A1697DBD-6116-4BFF-83A8-8E8E6A9667F3}"/>
              </a:ext>
            </a:extLst>
          </p:cNvPr>
          <p:cNvSpPr/>
          <p:nvPr/>
        </p:nvSpPr>
        <p:spPr>
          <a:xfrm>
            <a:off x="7447386" y="385199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Supplier Vis</a:t>
            </a:r>
          </a:p>
        </p:txBody>
      </p:sp>
      <p:cxnSp>
        <p:nvCxnSpPr>
          <p:cNvPr id="187" name="Straight Arrow Connector 25">
            <a:extLst>
              <a:ext uri="{FF2B5EF4-FFF2-40B4-BE49-F238E27FC236}">
                <a16:creationId xmlns:a16="http://schemas.microsoft.com/office/drawing/2014/main" id="{E354DFCF-E0C2-44E8-8DE4-5A63225C9D8C}"/>
              </a:ext>
            </a:extLst>
          </p:cNvPr>
          <p:cNvCxnSpPr>
            <a:cxnSpLocks/>
            <a:stCxn id="270" idx="0"/>
            <a:endCxn id="180" idx="2"/>
          </p:cNvCxnSpPr>
          <p:nvPr/>
        </p:nvCxnSpPr>
        <p:spPr>
          <a:xfrm rot="5400000" flipH="1" flipV="1">
            <a:off x="6835482" y="30002"/>
            <a:ext cx="287343" cy="1343367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hteck 61">
            <a:extLst>
              <a:ext uri="{FF2B5EF4-FFF2-40B4-BE49-F238E27FC236}">
                <a16:creationId xmlns:a16="http://schemas.microsoft.com/office/drawing/2014/main" id="{F1537EFA-0420-4E63-B613-426E88BF93B3}"/>
              </a:ext>
            </a:extLst>
          </p:cNvPr>
          <p:cNvSpPr/>
          <p:nvPr/>
        </p:nvSpPr>
        <p:spPr>
          <a:xfrm>
            <a:off x="9538794" y="1204498"/>
            <a:ext cx="504897" cy="4678533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Controls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Access and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SOD Audit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Reporting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For all 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On Prem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SAP Systems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And</a:t>
            </a: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HANA DBs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0CA8B999-5762-4742-8256-993D2D11F669}"/>
              </a:ext>
            </a:extLst>
          </p:cNvPr>
          <p:cNvGrpSpPr/>
          <p:nvPr/>
        </p:nvGrpSpPr>
        <p:grpSpPr>
          <a:xfrm>
            <a:off x="9582611" y="1304216"/>
            <a:ext cx="542951" cy="223010"/>
            <a:chOff x="10450344" y="8928129"/>
            <a:chExt cx="895869" cy="367968"/>
          </a:xfrm>
        </p:grpSpPr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2D628189-60DB-4631-BA31-DA8E3E357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9CAC16F-7DBC-4B06-B2FC-B08F976227A4}"/>
                </a:ext>
              </a:extLst>
            </p:cNvPr>
            <p:cNvSpPr txBox="1"/>
            <p:nvPr/>
          </p:nvSpPr>
          <p:spPr>
            <a:xfrm>
              <a:off x="10732053" y="8928129"/>
              <a:ext cx="614160" cy="36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GRC</a:t>
              </a:r>
            </a:p>
          </p:txBody>
        </p:sp>
      </p:grpSp>
      <p:sp>
        <p:nvSpPr>
          <p:cNvPr id="192" name="Rechteck 61">
            <a:extLst>
              <a:ext uri="{FF2B5EF4-FFF2-40B4-BE49-F238E27FC236}">
                <a16:creationId xmlns:a16="http://schemas.microsoft.com/office/drawing/2014/main" id="{5CF22050-5AE0-44F3-B1DA-80D3776AC7C8}"/>
              </a:ext>
            </a:extLst>
          </p:cNvPr>
          <p:cNvSpPr/>
          <p:nvPr/>
        </p:nvSpPr>
        <p:spPr>
          <a:xfrm>
            <a:off x="10067693" y="1204499"/>
            <a:ext cx="504897" cy="4670415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DBA, BASIS, Privileged Access (investigate usage for application level privileged access for on-premise </a:t>
            </a:r>
            <a:r>
              <a:rPr kumimoji="0" lang="en-US" sz="636" b="1" i="0" u="none" strike="noStrike" kern="0" cap="none" spc="0" normalizeH="0" baseline="0" noProof="0" err="1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Netweaver</a:t>
            </a: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 apps; likely will need to use IAM for cloud application privileged access)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4724CB4-0D77-4F2A-8E6B-3148470C38EC}"/>
              </a:ext>
            </a:extLst>
          </p:cNvPr>
          <p:cNvSpPr txBox="1"/>
          <p:nvPr/>
        </p:nvSpPr>
        <p:spPr>
          <a:xfrm>
            <a:off x="10049568" y="1296048"/>
            <a:ext cx="601447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CyberArk</a:t>
            </a:r>
          </a:p>
        </p:txBody>
      </p:sp>
      <p:sp>
        <p:nvSpPr>
          <p:cNvPr id="195" name="Rechteck 9">
            <a:extLst>
              <a:ext uri="{FF2B5EF4-FFF2-40B4-BE49-F238E27FC236}">
                <a16:creationId xmlns:a16="http://schemas.microsoft.com/office/drawing/2014/main" id="{54B79DD3-FDCE-4319-B6FE-2A751CA00C43}"/>
              </a:ext>
            </a:extLst>
          </p:cNvPr>
          <p:cNvSpPr/>
          <p:nvPr/>
        </p:nvSpPr>
        <p:spPr>
          <a:xfrm>
            <a:off x="3966963" y="383843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Unify</a:t>
            </a:r>
          </a:p>
        </p:txBody>
      </p:sp>
      <p:cxnSp>
        <p:nvCxnSpPr>
          <p:cNvPr id="196" name="Straight Arrow Connector 25">
            <a:extLst>
              <a:ext uri="{FF2B5EF4-FFF2-40B4-BE49-F238E27FC236}">
                <a16:creationId xmlns:a16="http://schemas.microsoft.com/office/drawing/2014/main" id="{3171CB92-FFEB-4E07-994E-F0A2F5C3690E}"/>
              </a:ext>
            </a:extLst>
          </p:cNvPr>
          <p:cNvCxnSpPr>
            <a:cxnSpLocks/>
            <a:stCxn id="195" idx="2"/>
            <a:endCxn id="270" idx="0"/>
          </p:cNvCxnSpPr>
          <p:nvPr/>
        </p:nvCxnSpPr>
        <p:spPr>
          <a:xfrm rot="16200000" flipH="1">
            <a:off x="5094593" y="-367522"/>
            <a:ext cx="288699" cy="2137056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Abgerundetes Rechteck 24">
            <a:extLst>
              <a:ext uri="{FF2B5EF4-FFF2-40B4-BE49-F238E27FC236}">
                <a16:creationId xmlns:a16="http://schemas.microsoft.com/office/drawing/2014/main" id="{44631FE2-B829-40C3-986A-412310633500}"/>
              </a:ext>
            </a:extLst>
          </p:cNvPr>
          <p:cNvSpPr/>
          <p:nvPr/>
        </p:nvSpPr>
        <p:spPr>
          <a:xfrm>
            <a:off x="7583669" y="3715532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199" name="Rechteck 9">
            <a:extLst>
              <a:ext uri="{FF2B5EF4-FFF2-40B4-BE49-F238E27FC236}">
                <a16:creationId xmlns:a16="http://schemas.microsoft.com/office/drawing/2014/main" id="{D408237A-75B4-45EB-90B9-87C3EF9CB940}"/>
              </a:ext>
            </a:extLst>
          </p:cNvPr>
          <p:cNvSpPr/>
          <p:nvPr/>
        </p:nvSpPr>
        <p:spPr>
          <a:xfrm>
            <a:off x="7921165" y="3683439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Vistex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C758E65-169D-4313-A990-4EFDFFA82596}"/>
              </a:ext>
            </a:extLst>
          </p:cNvPr>
          <p:cNvSpPr/>
          <p:nvPr/>
        </p:nvSpPr>
        <p:spPr>
          <a:xfrm>
            <a:off x="6374725" y="4519678"/>
            <a:ext cx="275509" cy="372410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Fire-fighter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07" name="Callout: Line 206">
            <a:extLst>
              <a:ext uri="{FF2B5EF4-FFF2-40B4-BE49-F238E27FC236}">
                <a16:creationId xmlns:a16="http://schemas.microsoft.com/office/drawing/2014/main" id="{5C90751A-9820-415F-B3F5-F823C326C038}"/>
              </a:ext>
            </a:extLst>
          </p:cNvPr>
          <p:cNvSpPr/>
          <p:nvPr/>
        </p:nvSpPr>
        <p:spPr>
          <a:xfrm>
            <a:off x="7835487" y="5965972"/>
            <a:ext cx="876157" cy="329024"/>
          </a:xfrm>
          <a:prstGeom prst="borderCallout1">
            <a:avLst>
              <a:gd name="adj1" fmla="val 18750"/>
              <a:gd name="adj2" fmla="val -8333"/>
              <a:gd name="adj3" fmla="val -391665"/>
              <a:gd name="adj4" fmla="val -151531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be able to replace with CyberArk</a:t>
            </a:r>
          </a:p>
        </p:txBody>
      </p:sp>
      <p:sp>
        <p:nvSpPr>
          <p:cNvPr id="208" name="Rechteck 32">
            <a:extLst>
              <a:ext uri="{FF2B5EF4-FFF2-40B4-BE49-F238E27FC236}">
                <a16:creationId xmlns:a16="http://schemas.microsoft.com/office/drawing/2014/main" id="{1479582C-AE32-43D0-AC2F-EBBCCE70BA0C}"/>
              </a:ext>
            </a:extLst>
          </p:cNvPr>
          <p:cNvSpPr/>
          <p:nvPr/>
        </p:nvSpPr>
        <p:spPr>
          <a:xfrm>
            <a:off x="4975346" y="6381823"/>
            <a:ext cx="96180" cy="76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Arial" charset="0"/>
                <a:cs typeface="Arial" charset="0"/>
              </a:rPr>
              <a:t>BEx</a:t>
            </a: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Arial" charset="0"/>
              <a:cs typeface="Arial" charset="0"/>
            </a:endParaRPr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A711EA4-B115-46A7-A646-D0DF640D9C70}"/>
              </a:ext>
            </a:extLst>
          </p:cNvPr>
          <p:cNvCxnSpPr>
            <a:cxnSpLocks/>
          </p:cNvCxnSpPr>
          <p:nvPr/>
        </p:nvCxnSpPr>
        <p:spPr>
          <a:xfrm flipV="1">
            <a:off x="5730908" y="6063470"/>
            <a:ext cx="3376" cy="262187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Abgerundetes Rechteck 24">
            <a:extLst>
              <a:ext uri="{FF2B5EF4-FFF2-40B4-BE49-F238E27FC236}">
                <a16:creationId xmlns:a16="http://schemas.microsoft.com/office/drawing/2014/main" id="{027B8760-431E-4389-AA7E-B102C64FC07E}"/>
              </a:ext>
            </a:extLst>
          </p:cNvPr>
          <p:cNvSpPr/>
          <p:nvPr/>
        </p:nvSpPr>
        <p:spPr>
          <a:xfrm>
            <a:off x="5595070" y="6145000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SSO</a:t>
            </a:r>
          </a:p>
        </p:txBody>
      </p:sp>
      <p:sp>
        <p:nvSpPr>
          <p:cNvPr id="215" name="Rechteck 9">
            <a:extLst>
              <a:ext uri="{FF2B5EF4-FFF2-40B4-BE49-F238E27FC236}">
                <a16:creationId xmlns:a16="http://schemas.microsoft.com/office/drawing/2014/main" id="{CFC919C4-2F83-42BF-A2FC-0F7C2B8E4237}"/>
              </a:ext>
            </a:extLst>
          </p:cNvPr>
          <p:cNvSpPr/>
          <p:nvPr/>
        </p:nvSpPr>
        <p:spPr>
          <a:xfrm>
            <a:off x="5451882" y="6322102"/>
            <a:ext cx="560000" cy="205049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BOBJ 4.0SP 12 </a:t>
            </a:r>
          </a:p>
        </p:txBody>
      </p:sp>
      <p:sp>
        <p:nvSpPr>
          <p:cNvPr id="223" name="Rechteck 61">
            <a:extLst>
              <a:ext uri="{FF2B5EF4-FFF2-40B4-BE49-F238E27FC236}">
                <a16:creationId xmlns:a16="http://schemas.microsoft.com/office/drawing/2014/main" id="{293F04EC-10EE-491D-A3AF-1026A7515363}"/>
              </a:ext>
            </a:extLst>
          </p:cNvPr>
          <p:cNvSpPr/>
          <p:nvPr/>
        </p:nvSpPr>
        <p:spPr>
          <a:xfrm>
            <a:off x="8323659" y="5295450"/>
            <a:ext cx="504897" cy="186531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F4837A4-7D02-4835-A88F-0DBA3CB8947E}"/>
              </a:ext>
            </a:extLst>
          </p:cNvPr>
          <p:cNvSpPr txBox="1"/>
          <p:nvPr/>
        </p:nvSpPr>
        <p:spPr>
          <a:xfrm>
            <a:off x="8384882" y="5292108"/>
            <a:ext cx="453970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OBIEE</a:t>
            </a:r>
          </a:p>
        </p:txBody>
      </p:sp>
      <p:cxnSp>
        <p:nvCxnSpPr>
          <p:cNvPr id="228" name="Straight Arrow Connector 25">
            <a:extLst>
              <a:ext uri="{FF2B5EF4-FFF2-40B4-BE49-F238E27FC236}">
                <a16:creationId xmlns:a16="http://schemas.microsoft.com/office/drawing/2014/main" id="{87819435-2F13-46DE-871F-934C4BFC796D}"/>
              </a:ext>
            </a:extLst>
          </p:cNvPr>
          <p:cNvCxnSpPr>
            <a:cxnSpLocks/>
            <a:stCxn id="125" idx="3"/>
            <a:endCxn id="223" idx="1"/>
          </p:cNvCxnSpPr>
          <p:nvPr/>
        </p:nvCxnSpPr>
        <p:spPr>
          <a:xfrm>
            <a:off x="8192174" y="5388257"/>
            <a:ext cx="131485" cy="459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hteck 61">
            <a:extLst>
              <a:ext uri="{FF2B5EF4-FFF2-40B4-BE49-F238E27FC236}">
                <a16:creationId xmlns:a16="http://schemas.microsoft.com/office/drawing/2014/main" id="{53BAA289-9F23-4F38-882B-392F5E4151C0}"/>
              </a:ext>
            </a:extLst>
          </p:cNvPr>
          <p:cNvSpPr/>
          <p:nvPr/>
        </p:nvSpPr>
        <p:spPr>
          <a:xfrm>
            <a:off x="8324667" y="4959225"/>
            <a:ext cx="504897" cy="186531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8543C0E-1BBC-46CF-8919-0C1633B206C6}"/>
              </a:ext>
            </a:extLst>
          </p:cNvPr>
          <p:cNvSpPr txBox="1"/>
          <p:nvPr/>
        </p:nvSpPr>
        <p:spPr>
          <a:xfrm>
            <a:off x="8355648" y="4956342"/>
            <a:ext cx="413896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CERP</a:t>
            </a:r>
          </a:p>
        </p:txBody>
      </p:sp>
      <p:cxnSp>
        <p:nvCxnSpPr>
          <p:cNvPr id="232" name="Straight Arrow Connector 25">
            <a:extLst>
              <a:ext uri="{FF2B5EF4-FFF2-40B4-BE49-F238E27FC236}">
                <a16:creationId xmlns:a16="http://schemas.microsoft.com/office/drawing/2014/main" id="{864A81F6-9929-4BB0-B40F-86B4548F1117}"/>
              </a:ext>
            </a:extLst>
          </p:cNvPr>
          <p:cNvCxnSpPr>
            <a:cxnSpLocks/>
            <a:stCxn id="227" idx="0"/>
            <a:endCxn id="230" idx="2"/>
          </p:cNvCxnSpPr>
          <p:nvPr/>
        </p:nvCxnSpPr>
        <p:spPr>
          <a:xfrm flipH="1" flipV="1">
            <a:off x="8577116" y="5145756"/>
            <a:ext cx="34751" cy="146352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hteck 9">
            <a:extLst>
              <a:ext uri="{FF2B5EF4-FFF2-40B4-BE49-F238E27FC236}">
                <a16:creationId xmlns:a16="http://schemas.microsoft.com/office/drawing/2014/main" id="{AD98FD80-0EF5-43F7-BD69-D598A1163ECB}"/>
              </a:ext>
            </a:extLst>
          </p:cNvPr>
          <p:cNvSpPr/>
          <p:nvPr/>
        </p:nvSpPr>
        <p:spPr>
          <a:xfrm>
            <a:off x="8882220" y="5143170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Qlikview</a:t>
            </a: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</a:t>
            </a: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PowerBI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9" name="Straight Arrow Connector 25">
            <a:extLst>
              <a:ext uri="{FF2B5EF4-FFF2-40B4-BE49-F238E27FC236}">
                <a16:creationId xmlns:a16="http://schemas.microsoft.com/office/drawing/2014/main" id="{954C8D42-58CA-4626-9773-C38591D3254B}"/>
              </a:ext>
            </a:extLst>
          </p:cNvPr>
          <p:cNvCxnSpPr>
            <a:cxnSpLocks/>
            <a:stCxn id="238" idx="0"/>
            <a:endCxn id="230" idx="3"/>
          </p:cNvCxnSpPr>
          <p:nvPr/>
        </p:nvCxnSpPr>
        <p:spPr>
          <a:xfrm rot="16200000" flipV="1">
            <a:off x="8912278" y="4969777"/>
            <a:ext cx="90679" cy="256107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5">
            <a:extLst>
              <a:ext uri="{FF2B5EF4-FFF2-40B4-BE49-F238E27FC236}">
                <a16:creationId xmlns:a16="http://schemas.microsoft.com/office/drawing/2014/main" id="{C52B1C94-B124-4754-8168-758DDA4AFCC4}"/>
              </a:ext>
            </a:extLst>
          </p:cNvPr>
          <p:cNvCxnSpPr>
            <a:cxnSpLocks/>
            <a:stCxn id="238" idx="2"/>
            <a:endCxn id="223" idx="3"/>
          </p:cNvCxnSpPr>
          <p:nvPr/>
        </p:nvCxnSpPr>
        <p:spPr>
          <a:xfrm rot="5400000">
            <a:off x="8920748" y="5223792"/>
            <a:ext cx="72732" cy="257115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allout: Line 242">
            <a:extLst>
              <a:ext uri="{FF2B5EF4-FFF2-40B4-BE49-F238E27FC236}">
                <a16:creationId xmlns:a16="http://schemas.microsoft.com/office/drawing/2014/main" id="{EBF28922-6BE2-4B81-A9EB-FE6E0BC6AAA2}"/>
              </a:ext>
            </a:extLst>
          </p:cNvPr>
          <p:cNvSpPr/>
          <p:nvPr/>
        </p:nvSpPr>
        <p:spPr>
          <a:xfrm>
            <a:off x="9608817" y="5934794"/>
            <a:ext cx="946775" cy="567298"/>
          </a:xfrm>
          <a:prstGeom prst="borderCallout1">
            <a:avLst>
              <a:gd name="adj1" fmla="val 18750"/>
              <a:gd name="adj2" fmla="val -8333"/>
              <a:gd name="adj3" fmla="val -110046"/>
              <a:gd name="adj4" fmla="val -40166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Concerns exist with the </a:t>
            </a:r>
            <a:r>
              <a:rPr kumimoji="0" lang="en-US" sz="606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PowerBI</a:t>
            </a: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security model (does not align with SAP user access) and indirect access licensing issues when using SAP data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B5FDC13C-73F5-4ED4-BA04-29C065E99279}"/>
              </a:ext>
            </a:extLst>
          </p:cNvPr>
          <p:cNvSpPr/>
          <p:nvPr/>
        </p:nvSpPr>
        <p:spPr>
          <a:xfrm>
            <a:off x="5997896" y="2540866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Personas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BDAD14E8-97DE-43A8-86F2-79CDC795994E}"/>
              </a:ext>
            </a:extLst>
          </p:cNvPr>
          <p:cNvCxnSpPr>
            <a:cxnSpLocks/>
            <a:stCxn id="40" idx="3"/>
            <a:endCxn id="30" idx="1"/>
          </p:cNvCxnSpPr>
          <p:nvPr/>
        </p:nvCxnSpPr>
        <p:spPr>
          <a:xfrm flipV="1">
            <a:off x="3059798" y="2767982"/>
            <a:ext cx="120121" cy="4295"/>
          </a:xfrm>
          <a:prstGeom prst="line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hteck 9">
            <a:extLst>
              <a:ext uri="{FF2B5EF4-FFF2-40B4-BE49-F238E27FC236}">
                <a16:creationId xmlns:a16="http://schemas.microsoft.com/office/drawing/2014/main" id="{6DE13717-6F2D-431E-B608-04CDF0BD9E94}"/>
              </a:ext>
            </a:extLst>
          </p:cNvPr>
          <p:cNvSpPr/>
          <p:nvPr/>
        </p:nvSpPr>
        <p:spPr>
          <a:xfrm>
            <a:off x="2113273" y="877671"/>
            <a:ext cx="623228" cy="136113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CPQ</a:t>
            </a:r>
          </a:p>
        </p:txBody>
      </p:sp>
      <p:sp>
        <p:nvSpPr>
          <p:cNvPr id="272" name="Rechteck 9">
            <a:extLst>
              <a:ext uri="{FF2B5EF4-FFF2-40B4-BE49-F238E27FC236}">
                <a16:creationId xmlns:a16="http://schemas.microsoft.com/office/drawing/2014/main" id="{1823F23E-FE74-4761-AF04-10E3FC9A2EF9}"/>
              </a:ext>
            </a:extLst>
          </p:cNvPr>
          <p:cNvSpPr/>
          <p:nvPr/>
        </p:nvSpPr>
        <p:spPr>
          <a:xfrm>
            <a:off x="7003345" y="386417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Center</a:t>
            </a:r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B801F743-6DF3-4040-B362-CB662C93BFFF}"/>
              </a:ext>
            </a:extLst>
          </p:cNvPr>
          <p:cNvCxnSpPr>
            <a:cxnSpLocks/>
          </p:cNvCxnSpPr>
          <p:nvPr/>
        </p:nvCxnSpPr>
        <p:spPr>
          <a:xfrm flipH="1" flipV="1">
            <a:off x="7514514" y="3956617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Abgerundetes Rechteck 24">
            <a:extLst>
              <a:ext uri="{FF2B5EF4-FFF2-40B4-BE49-F238E27FC236}">
                <a16:creationId xmlns:a16="http://schemas.microsoft.com/office/drawing/2014/main" id="{121F9551-07A5-4FC0-B965-01BE5A8A6366}"/>
              </a:ext>
            </a:extLst>
          </p:cNvPr>
          <p:cNvSpPr/>
          <p:nvPr/>
        </p:nvSpPr>
        <p:spPr>
          <a:xfrm>
            <a:off x="7600600" y="3921325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280" name="Rechteck 9">
            <a:extLst>
              <a:ext uri="{FF2B5EF4-FFF2-40B4-BE49-F238E27FC236}">
                <a16:creationId xmlns:a16="http://schemas.microsoft.com/office/drawing/2014/main" id="{35CDD126-5117-45CC-907E-10DA15429FF3}"/>
              </a:ext>
            </a:extLst>
          </p:cNvPr>
          <p:cNvSpPr/>
          <p:nvPr/>
        </p:nvSpPr>
        <p:spPr>
          <a:xfrm>
            <a:off x="7920102" y="3880961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SEAL</a:t>
            </a:r>
          </a:p>
        </p:txBody>
      </p:sp>
      <p:sp>
        <p:nvSpPr>
          <p:cNvPr id="282" name="Rechteck 9">
            <a:extLst>
              <a:ext uri="{FF2B5EF4-FFF2-40B4-BE49-F238E27FC236}">
                <a16:creationId xmlns:a16="http://schemas.microsoft.com/office/drawing/2014/main" id="{BB69FCC5-19CE-4DE4-93FD-5DD4D1A84711}"/>
              </a:ext>
            </a:extLst>
          </p:cNvPr>
          <p:cNvSpPr/>
          <p:nvPr/>
        </p:nvSpPr>
        <p:spPr>
          <a:xfrm>
            <a:off x="7139869" y="968188"/>
            <a:ext cx="718978" cy="137896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Worldship</a:t>
            </a: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Clippership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3" name="Straight Arrow Connector 25">
            <a:extLst>
              <a:ext uri="{FF2B5EF4-FFF2-40B4-BE49-F238E27FC236}">
                <a16:creationId xmlns:a16="http://schemas.microsoft.com/office/drawing/2014/main" id="{D3877D86-CF64-48F3-BD7E-56175DCD9BC1}"/>
              </a:ext>
            </a:extLst>
          </p:cNvPr>
          <p:cNvCxnSpPr>
            <a:cxnSpLocks/>
            <a:stCxn id="272" idx="2"/>
            <a:endCxn id="270" idx="0"/>
          </p:cNvCxnSpPr>
          <p:nvPr/>
        </p:nvCxnSpPr>
        <p:spPr>
          <a:xfrm rot="5400000">
            <a:off x="6614071" y="252630"/>
            <a:ext cx="286125" cy="899326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hteck 9">
            <a:extLst>
              <a:ext uri="{FF2B5EF4-FFF2-40B4-BE49-F238E27FC236}">
                <a16:creationId xmlns:a16="http://schemas.microsoft.com/office/drawing/2014/main" id="{DAACF8BD-CB07-47CF-A31E-A1A3E6F296BE}"/>
              </a:ext>
            </a:extLst>
          </p:cNvPr>
          <p:cNvSpPr/>
          <p:nvPr/>
        </p:nvSpPr>
        <p:spPr>
          <a:xfrm>
            <a:off x="5151448" y="4857490"/>
            <a:ext cx="1165105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eInvoicing</a:t>
            </a: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SAF-T Add-ons etc.</a:t>
            </a:r>
          </a:p>
        </p:txBody>
      </p:sp>
      <p:sp>
        <p:nvSpPr>
          <p:cNvPr id="302" name="Rechteck 61">
            <a:extLst>
              <a:ext uri="{FF2B5EF4-FFF2-40B4-BE49-F238E27FC236}">
                <a16:creationId xmlns:a16="http://schemas.microsoft.com/office/drawing/2014/main" id="{E750F1E5-F58A-46B8-9F04-35A07DE6EB52}"/>
              </a:ext>
            </a:extLst>
          </p:cNvPr>
          <p:cNvSpPr/>
          <p:nvPr/>
        </p:nvSpPr>
        <p:spPr>
          <a:xfrm>
            <a:off x="10594449" y="1204499"/>
            <a:ext cx="504897" cy="4664046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ALM and monitoring for all on-prem SAP systems, currently implementing Solution Documentation; </a:t>
            </a:r>
            <a:r>
              <a:rPr kumimoji="0" lang="en-US" sz="636" b="1" i="0" u="none" strike="noStrike" kern="0" cap="none" spc="0" normalizeH="0" baseline="0" noProof="0" err="1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LaMA</a:t>
            </a: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BE893F69-DB23-48FC-8615-DB26F5DFA5A9}"/>
              </a:ext>
            </a:extLst>
          </p:cNvPr>
          <p:cNvGrpSpPr/>
          <p:nvPr/>
        </p:nvGrpSpPr>
        <p:grpSpPr>
          <a:xfrm>
            <a:off x="10585115" y="1289736"/>
            <a:ext cx="679720" cy="353687"/>
            <a:chOff x="10362646" y="8928129"/>
            <a:chExt cx="1121538" cy="583583"/>
          </a:xfrm>
        </p:grpSpPr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0E7E80CF-2E2A-4F4B-A3D2-4DB4DC111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6EE58E1C-1A01-445F-A644-CE83B86A108C}"/>
                </a:ext>
              </a:extLst>
            </p:cNvPr>
            <p:cNvSpPr txBox="1"/>
            <p:nvPr/>
          </p:nvSpPr>
          <p:spPr>
            <a:xfrm>
              <a:off x="10362646" y="8928129"/>
              <a:ext cx="1121538" cy="583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SolMan</a:t>
              </a:r>
              <a:endPara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4" name="Rechteck 9">
            <a:extLst>
              <a:ext uri="{FF2B5EF4-FFF2-40B4-BE49-F238E27FC236}">
                <a16:creationId xmlns:a16="http://schemas.microsoft.com/office/drawing/2014/main" id="{2C4D0A6B-E4ED-48E6-8D6B-E4B4B252E83B}"/>
              </a:ext>
            </a:extLst>
          </p:cNvPr>
          <p:cNvSpPr/>
          <p:nvPr/>
        </p:nvSpPr>
        <p:spPr>
          <a:xfrm>
            <a:off x="6621877" y="5858933"/>
            <a:ext cx="788369" cy="161431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t"/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HANA Enterprise / XSA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E353363-6B75-42CD-9D51-D9903025F228}"/>
              </a:ext>
            </a:extLst>
          </p:cNvPr>
          <p:cNvSpPr txBox="1"/>
          <p:nvPr/>
        </p:nvSpPr>
        <p:spPr>
          <a:xfrm>
            <a:off x="772977" y="5713372"/>
            <a:ext cx="1887792" cy="65178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use OKTA with Fiori applications to allow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access to SAP Fiori launchpads; currently VPN connections on devices are used</a:t>
            </a:r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8C97405B-2019-4EC1-918B-81A0E2D576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34259" y="406420"/>
            <a:ext cx="711033" cy="127603"/>
          </a:xfrm>
          <a:prstGeom prst="rect">
            <a:avLst/>
          </a:prstGeom>
        </p:spPr>
      </p:pic>
      <p:pic>
        <p:nvPicPr>
          <p:cNvPr id="249" name="Bild 3">
            <a:extLst>
              <a:ext uri="{FF2B5EF4-FFF2-40B4-BE49-F238E27FC236}">
                <a16:creationId xmlns:a16="http://schemas.microsoft.com/office/drawing/2014/main" id="{72E54BAE-191C-4B11-8D93-91CB1290440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82" y="2349198"/>
            <a:ext cx="311646" cy="153745"/>
          </a:xfrm>
          <a:prstGeom prst="rect">
            <a:avLst/>
          </a:prstGeom>
        </p:spPr>
      </p:pic>
      <p:sp>
        <p:nvSpPr>
          <p:cNvPr id="250" name="TextBox 249">
            <a:extLst>
              <a:ext uri="{FF2B5EF4-FFF2-40B4-BE49-F238E27FC236}">
                <a16:creationId xmlns:a16="http://schemas.microsoft.com/office/drawing/2014/main" id="{AEA1B3BA-C119-4B60-B3C4-EE84B908CAFC}"/>
              </a:ext>
            </a:extLst>
          </p:cNvPr>
          <p:cNvSpPr txBox="1"/>
          <p:nvPr/>
        </p:nvSpPr>
        <p:spPr>
          <a:xfrm>
            <a:off x="6078665" y="2341492"/>
            <a:ext cx="611065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ECC EHP7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91ED8C98-1718-4EAA-B4E3-55F2D0FE49F3}"/>
              </a:ext>
            </a:extLst>
          </p:cNvPr>
          <p:cNvCxnSpPr>
            <a:cxnSpLocks/>
          </p:cNvCxnSpPr>
          <p:nvPr/>
        </p:nvCxnSpPr>
        <p:spPr>
          <a:xfrm flipH="1" flipV="1">
            <a:off x="7509955" y="4155860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Abgerundetes Rechteck 24">
            <a:extLst>
              <a:ext uri="{FF2B5EF4-FFF2-40B4-BE49-F238E27FC236}">
                <a16:creationId xmlns:a16="http://schemas.microsoft.com/office/drawing/2014/main" id="{07578DE4-B72D-4A3D-A8F6-93BE31F92881}"/>
              </a:ext>
            </a:extLst>
          </p:cNvPr>
          <p:cNvSpPr/>
          <p:nvPr/>
        </p:nvSpPr>
        <p:spPr>
          <a:xfrm>
            <a:off x="7596041" y="4120568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254" name="Rechteck 9">
            <a:extLst>
              <a:ext uri="{FF2B5EF4-FFF2-40B4-BE49-F238E27FC236}">
                <a16:creationId xmlns:a16="http://schemas.microsoft.com/office/drawing/2014/main" id="{9F1C7256-A928-487F-8CAF-0B5B481045B0}"/>
              </a:ext>
            </a:extLst>
          </p:cNvPr>
          <p:cNvSpPr/>
          <p:nvPr/>
        </p:nvSpPr>
        <p:spPr>
          <a:xfrm>
            <a:off x="6568730" y="386419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HRMS</a:t>
            </a:r>
          </a:p>
        </p:txBody>
      </p:sp>
      <p:cxnSp>
        <p:nvCxnSpPr>
          <p:cNvPr id="256" name="Straight Arrow Connector 25">
            <a:extLst>
              <a:ext uri="{FF2B5EF4-FFF2-40B4-BE49-F238E27FC236}">
                <a16:creationId xmlns:a16="http://schemas.microsoft.com/office/drawing/2014/main" id="{5111F189-6AEC-407C-8319-612C4C996186}"/>
              </a:ext>
            </a:extLst>
          </p:cNvPr>
          <p:cNvCxnSpPr>
            <a:cxnSpLocks/>
            <a:stCxn id="254" idx="2"/>
            <a:endCxn id="270" idx="0"/>
          </p:cNvCxnSpPr>
          <p:nvPr/>
        </p:nvCxnSpPr>
        <p:spPr>
          <a:xfrm rot="5400000">
            <a:off x="6396765" y="469939"/>
            <a:ext cx="286123" cy="464711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hteck 9">
            <a:extLst>
              <a:ext uri="{FF2B5EF4-FFF2-40B4-BE49-F238E27FC236}">
                <a16:creationId xmlns:a16="http://schemas.microsoft.com/office/drawing/2014/main" id="{DCE36577-7DAC-4445-BC81-2E556A178011}"/>
              </a:ext>
            </a:extLst>
          </p:cNvPr>
          <p:cNvSpPr/>
          <p:nvPr/>
        </p:nvSpPr>
        <p:spPr>
          <a:xfrm>
            <a:off x="2105523" y="2012710"/>
            <a:ext cx="620708" cy="200270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AFIP</a:t>
            </a:r>
          </a:p>
        </p:txBody>
      </p:sp>
      <p:cxnSp>
        <p:nvCxnSpPr>
          <p:cNvPr id="261" name="Straight Arrow Connector 25">
            <a:extLst>
              <a:ext uri="{FF2B5EF4-FFF2-40B4-BE49-F238E27FC236}">
                <a16:creationId xmlns:a16="http://schemas.microsoft.com/office/drawing/2014/main" id="{C711E28A-6C40-48B2-9EA9-C18D88EE77DF}"/>
              </a:ext>
            </a:extLst>
          </p:cNvPr>
          <p:cNvCxnSpPr>
            <a:cxnSpLocks/>
            <a:endCxn id="260" idx="3"/>
          </p:cNvCxnSpPr>
          <p:nvPr/>
        </p:nvCxnSpPr>
        <p:spPr>
          <a:xfrm rot="10800000" flipV="1">
            <a:off x="2726232" y="1982377"/>
            <a:ext cx="2403837" cy="130468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Abgerundetes Rechteck 24">
            <a:extLst>
              <a:ext uri="{FF2B5EF4-FFF2-40B4-BE49-F238E27FC236}">
                <a16:creationId xmlns:a16="http://schemas.microsoft.com/office/drawing/2014/main" id="{D2BA2568-7B75-4234-8CA5-12AD8D7BF892}"/>
              </a:ext>
            </a:extLst>
          </p:cNvPr>
          <p:cNvSpPr/>
          <p:nvPr/>
        </p:nvSpPr>
        <p:spPr>
          <a:xfrm>
            <a:off x="3194793" y="2071368"/>
            <a:ext cx="488568" cy="8295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BentonSans Book " charset="0"/>
                <a:cs typeface="BentonSans Book " charset="0"/>
              </a:rPr>
              <a:t>Secure tunnel</a:t>
            </a:r>
          </a:p>
        </p:txBody>
      </p:sp>
      <p:sp>
        <p:nvSpPr>
          <p:cNvPr id="273" name="Rechteck 9">
            <a:extLst>
              <a:ext uri="{FF2B5EF4-FFF2-40B4-BE49-F238E27FC236}">
                <a16:creationId xmlns:a16="http://schemas.microsoft.com/office/drawing/2014/main" id="{92B1DCF1-0040-4744-B77D-58ECBEB97006}"/>
              </a:ext>
            </a:extLst>
          </p:cNvPr>
          <p:cNvSpPr/>
          <p:nvPr/>
        </p:nvSpPr>
        <p:spPr>
          <a:xfrm>
            <a:off x="5153757" y="4341881"/>
            <a:ext cx="1165105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Dolphin PTS Add-on</a:t>
            </a:r>
          </a:p>
        </p:txBody>
      </p:sp>
      <p:sp>
        <p:nvSpPr>
          <p:cNvPr id="275" name="Rechteck 61">
            <a:extLst>
              <a:ext uri="{FF2B5EF4-FFF2-40B4-BE49-F238E27FC236}">
                <a16:creationId xmlns:a16="http://schemas.microsoft.com/office/drawing/2014/main" id="{00D5121C-D9A9-4944-B475-2DBC7071B51D}"/>
              </a:ext>
            </a:extLst>
          </p:cNvPr>
          <p:cNvSpPr/>
          <p:nvPr/>
        </p:nvSpPr>
        <p:spPr>
          <a:xfrm>
            <a:off x="6966837" y="1532677"/>
            <a:ext cx="1587123" cy="514015"/>
          </a:xfrm>
          <a:prstGeom prst="rect">
            <a:avLst/>
          </a:prstGeom>
          <a:noFill/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558CC96-724E-47C1-82F8-3EEF2EFEBA0C}"/>
              </a:ext>
            </a:extLst>
          </p:cNvPr>
          <p:cNvGrpSpPr/>
          <p:nvPr/>
        </p:nvGrpSpPr>
        <p:grpSpPr>
          <a:xfrm>
            <a:off x="7155108" y="1627193"/>
            <a:ext cx="759356" cy="223010"/>
            <a:chOff x="10450344" y="8928129"/>
            <a:chExt cx="1252936" cy="367968"/>
          </a:xfrm>
        </p:grpSpPr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1FD881F4-E801-4A2E-BBB8-6688D081C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468DB04D-BDF2-40D3-A3C1-1AB77B6B2A7C}"/>
                </a:ext>
              </a:extLst>
            </p:cNvPr>
            <p:cNvSpPr txBox="1"/>
            <p:nvPr/>
          </p:nvSpPr>
          <p:spPr>
            <a:xfrm>
              <a:off x="10732053" y="8928129"/>
              <a:ext cx="971227" cy="36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Gateway</a:t>
              </a:r>
            </a:p>
          </p:txBody>
        </p:sp>
      </p:grp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CFBEB845-EEF7-4116-840D-9F70E73F4A8D}"/>
              </a:ext>
            </a:extLst>
          </p:cNvPr>
          <p:cNvCxnSpPr>
            <a:cxnSpLocks/>
          </p:cNvCxnSpPr>
          <p:nvPr/>
        </p:nvCxnSpPr>
        <p:spPr>
          <a:xfrm>
            <a:off x="7284680" y="2046478"/>
            <a:ext cx="0" cy="289977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Abgerundetes Rechteck 24">
            <a:extLst>
              <a:ext uri="{FF2B5EF4-FFF2-40B4-BE49-F238E27FC236}">
                <a16:creationId xmlns:a16="http://schemas.microsoft.com/office/drawing/2014/main" id="{C9A77C25-35A6-49CB-997F-C887F1F9E575}"/>
              </a:ext>
            </a:extLst>
          </p:cNvPr>
          <p:cNvSpPr/>
          <p:nvPr/>
        </p:nvSpPr>
        <p:spPr>
          <a:xfrm>
            <a:off x="7159099" y="2145853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324" name="Rechteck 61">
            <a:extLst>
              <a:ext uri="{FF2B5EF4-FFF2-40B4-BE49-F238E27FC236}">
                <a16:creationId xmlns:a16="http://schemas.microsoft.com/office/drawing/2014/main" id="{7AAAA0C9-8ED1-4166-A34F-D40E6B730571}"/>
              </a:ext>
            </a:extLst>
          </p:cNvPr>
          <p:cNvSpPr/>
          <p:nvPr/>
        </p:nvSpPr>
        <p:spPr>
          <a:xfrm>
            <a:off x="11142915" y="1213004"/>
            <a:ext cx="504897" cy="4649136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Provides SSO access to multiple SAP systems, access to BOBJ reporting and EHSM reporting (MESH Prism); may sunset in the future; Engineer change approval flows are also in the Portal;  C3 reporting will be sunset this year;</a:t>
            </a: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02969F5-DD3D-451B-9E6B-B6E6A14D3B62}"/>
              </a:ext>
            </a:extLst>
          </p:cNvPr>
          <p:cNvGrpSpPr/>
          <p:nvPr/>
        </p:nvGrpSpPr>
        <p:grpSpPr>
          <a:xfrm>
            <a:off x="11133581" y="1204498"/>
            <a:ext cx="679720" cy="353687"/>
            <a:chOff x="10362646" y="8928129"/>
            <a:chExt cx="1121538" cy="467388"/>
          </a:xfrm>
        </p:grpSpPr>
        <p:pic>
          <p:nvPicPr>
            <p:cNvPr id="326" name="Picture 325">
              <a:extLst>
                <a:ext uri="{FF2B5EF4-FFF2-40B4-BE49-F238E27FC236}">
                  <a16:creationId xmlns:a16="http://schemas.microsoft.com/office/drawing/2014/main" id="{227CD3AD-8A43-4814-9CB3-276CBDF96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D0EAE00E-E7F6-4B1E-BB90-3F83D6C8F0E1}"/>
                </a:ext>
              </a:extLst>
            </p:cNvPr>
            <p:cNvSpPr txBox="1"/>
            <p:nvPr/>
          </p:nvSpPr>
          <p:spPr>
            <a:xfrm>
              <a:off x="10362646" y="8928129"/>
              <a:ext cx="1121538" cy="467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Portal</a:t>
              </a:r>
            </a:p>
          </p:txBody>
        </p:sp>
      </p:grpSp>
      <p:sp>
        <p:nvSpPr>
          <p:cNvPr id="328" name="Callout: Line 327">
            <a:extLst>
              <a:ext uri="{FF2B5EF4-FFF2-40B4-BE49-F238E27FC236}">
                <a16:creationId xmlns:a16="http://schemas.microsoft.com/office/drawing/2014/main" id="{1CFB257E-FB5E-4BE7-A3DE-5037B9E3E684}"/>
              </a:ext>
            </a:extLst>
          </p:cNvPr>
          <p:cNvSpPr/>
          <p:nvPr/>
        </p:nvSpPr>
        <p:spPr>
          <a:xfrm>
            <a:off x="3668312" y="6175847"/>
            <a:ext cx="876157" cy="329024"/>
          </a:xfrm>
          <a:prstGeom prst="borderCallout1">
            <a:avLst>
              <a:gd name="adj1" fmla="val 45345"/>
              <a:gd name="adj2" fmla="val 119280"/>
              <a:gd name="adj3" fmla="val 95901"/>
              <a:gd name="adj4" fmla="val 230197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Limited Crystal Reports and Broadcasting/may sunset in future</a:t>
            </a:r>
          </a:p>
        </p:txBody>
      </p:sp>
      <p:sp>
        <p:nvSpPr>
          <p:cNvPr id="331" name="Callout: Line 330">
            <a:extLst>
              <a:ext uri="{FF2B5EF4-FFF2-40B4-BE49-F238E27FC236}">
                <a16:creationId xmlns:a16="http://schemas.microsoft.com/office/drawing/2014/main" id="{5DF60521-9E87-47E1-A9F1-0F9C86655FC1}"/>
              </a:ext>
            </a:extLst>
          </p:cNvPr>
          <p:cNvSpPr/>
          <p:nvPr/>
        </p:nvSpPr>
        <p:spPr>
          <a:xfrm>
            <a:off x="6790637" y="6217039"/>
            <a:ext cx="876157" cy="259599"/>
          </a:xfrm>
          <a:prstGeom prst="borderCallout1">
            <a:avLst>
              <a:gd name="adj1" fmla="val -25574"/>
              <a:gd name="adj2" fmla="val 22738"/>
              <a:gd name="adj3" fmla="val -75486"/>
              <a:gd name="adj4" fmla="val -22809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 7.31 on Oracle, March 21 Go-live</a:t>
            </a:r>
          </a:p>
        </p:txBody>
      </p:sp>
      <p:sp>
        <p:nvSpPr>
          <p:cNvPr id="332" name="Rechteck 9">
            <a:extLst>
              <a:ext uri="{FF2B5EF4-FFF2-40B4-BE49-F238E27FC236}">
                <a16:creationId xmlns:a16="http://schemas.microsoft.com/office/drawing/2014/main" id="{E906B171-F291-4FCB-AE59-72489570145D}"/>
              </a:ext>
            </a:extLst>
          </p:cNvPr>
          <p:cNvSpPr/>
          <p:nvPr/>
        </p:nvSpPr>
        <p:spPr>
          <a:xfrm>
            <a:off x="5158795" y="4181513"/>
            <a:ext cx="1165105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BigByte</a:t>
            </a: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MRP Monitor / Advanced MD04</a:t>
            </a:r>
          </a:p>
        </p:txBody>
      </p:sp>
      <p:sp>
        <p:nvSpPr>
          <p:cNvPr id="335" name="Rechteck 9">
            <a:extLst>
              <a:ext uri="{FF2B5EF4-FFF2-40B4-BE49-F238E27FC236}">
                <a16:creationId xmlns:a16="http://schemas.microsoft.com/office/drawing/2014/main" id="{AD29AA97-D29F-49CC-B0CE-D337C1377B90}"/>
              </a:ext>
            </a:extLst>
          </p:cNvPr>
          <p:cNvSpPr/>
          <p:nvPr/>
        </p:nvSpPr>
        <p:spPr>
          <a:xfrm>
            <a:off x="7144740" y="784270"/>
            <a:ext cx="705502" cy="144012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Sterling WMS</a:t>
            </a:r>
          </a:p>
        </p:txBody>
      </p:sp>
      <p:cxnSp>
        <p:nvCxnSpPr>
          <p:cNvPr id="336" name="Straight Arrow Connector 25">
            <a:extLst>
              <a:ext uri="{FF2B5EF4-FFF2-40B4-BE49-F238E27FC236}">
                <a16:creationId xmlns:a16="http://schemas.microsoft.com/office/drawing/2014/main" id="{4592AE28-F705-429A-92D2-0078DF9772C8}"/>
              </a:ext>
            </a:extLst>
          </p:cNvPr>
          <p:cNvCxnSpPr>
            <a:cxnSpLocks/>
            <a:stCxn id="335" idx="1"/>
            <a:endCxn id="236" idx="3"/>
          </p:cNvCxnSpPr>
          <p:nvPr/>
        </p:nvCxnSpPr>
        <p:spPr>
          <a:xfrm rot="10800000" flipV="1">
            <a:off x="6814360" y="856276"/>
            <a:ext cx="330381" cy="470540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Callout: Line 338">
            <a:extLst>
              <a:ext uri="{FF2B5EF4-FFF2-40B4-BE49-F238E27FC236}">
                <a16:creationId xmlns:a16="http://schemas.microsoft.com/office/drawing/2014/main" id="{AAA740B0-9167-439A-B679-EA4C8F1D1A95}"/>
              </a:ext>
            </a:extLst>
          </p:cNvPr>
          <p:cNvSpPr/>
          <p:nvPr/>
        </p:nvSpPr>
        <p:spPr>
          <a:xfrm>
            <a:off x="9650505" y="639111"/>
            <a:ext cx="876157" cy="329024"/>
          </a:xfrm>
          <a:prstGeom prst="borderCallout1">
            <a:avLst>
              <a:gd name="adj1" fmla="val 18750"/>
              <a:gd name="adj2" fmla="val -8333"/>
              <a:gd name="adj3" fmla="val 279108"/>
              <a:gd name="adj4" fmla="val -134886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Limited usage primary access through  GUI</a:t>
            </a:r>
          </a:p>
        </p:txBody>
      </p:sp>
      <p:sp>
        <p:nvSpPr>
          <p:cNvPr id="340" name="Rechteck 9">
            <a:extLst>
              <a:ext uri="{FF2B5EF4-FFF2-40B4-BE49-F238E27FC236}">
                <a16:creationId xmlns:a16="http://schemas.microsoft.com/office/drawing/2014/main" id="{8A7E14A3-CA64-46E1-9743-B434A49DC814}"/>
              </a:ext>
            </a:extLst>
          </p:cNvPr>
          <p:cNvSpPr/>
          <p:nvPr/>
        </p:nvSpPr>
        <p:spPr>
          <a:xfrm>
            <a:off x="7915289" y="2845951"/>
            <a:ext cx="406450" cy="196313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DS 4.2</a:t>
            </a:r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A4826DB9-12EB-44B4-8162-3E6F21E6A311}"/>
              </a:ext>
            </a:extLst>
          </p:cNvPr>
          <p:cNvCxnSpPr>
            <a:cxnSpLocks/>
          </p:cNvCxnSpPr>
          <p:nvPr/>
        </p:nvCxnSpPr>
        <p:spPr>
          <a:xfrm flipH="1" flipV="1">
            <a:off x="7505909" y="2935603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Abgerundetes Rechteck 24">
            <a:extLst>
              <a:ext uri="{FF2B5EF4-FFF2-40B4-BE49-F238E27FC236}">
                <a16:creationId xmlns:a16="http://schemas.microsoft.com/office/drawing/2014/main" id="{97815ADB-DFC4-44F2-BCD4-72663E1028BF}"/>
              </a:ext>
            </a:extLst>
          </p:cNvPr>
          <p:cNvSpPr/>
          <p:nvPr/>
        </p:nvSpPr>
        <p:spPr>
          <a:xfrm>
            <a:off x="7591995" y="2900312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343" name="Rechteck 9">
            <a:extLst>
              <a:ext uri="{FF2B5EF4-FFF2-40B4-BE49-F238E27FC236}">
                <a16:creationId xmlns:a16="http://schemas.microsoft.com/office/drawing/2014/main" id="{E2411483-4CA8-400E-9813-A6944C79E574}"/>
              </a:ext>
            </a:extLst>
          </p:cNvPr>
          <p:cNvSpPr/>
          <p:nvPr/>
        </p:nvSpPr>
        <p:spPr>
          <a:xfrm>
            <a:off x="7917103" y="2623247"/>
            <a:ext cx="406450" cy="196313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</a:t>
            </a: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NFe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268F57A-AA33-47C7-8A07-FC2D47CD6090}"/>
              </a:ext>
            </a:extLst>
          </p:cNvPr>
          <p:cNvCxnSpPr>
            <a:cxnSpLocks/>
          </p:cNvCxnSpPr>
          <p:nvPr/>
        </p:nvCxnSpPr>
        <p:spPr>
          <a:xfrm flipH="1" flipV="1">
            <a:off x="7507724" y="2712899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Abgerundetes Rechteck 24">
            <a:extLst>
              <a:ext uri="{FF2B5EF4-FFF2-40B4-BE49-F238E27FC236}">
                <a16:creationId xmlns:a16="http://schemas.microsoft.com/office/drawing/2014/main" id="{61ED3D26-3B4B-46C5-B443-D28B9F39ACF4}"/>
              </a:ext>
            </a:extLst>
          </p:cNvPr>
          <p:cNvSpPr/>
          <p:nvPr/>
        </p:nvSpPr>
        <p:spPr>
          <a:xfrm>
            <a:off x="7593810" y="2677607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346" name="Rechteck 9">
            <a:extLst>
              <a:ext uri="{FF2B5EF4-FFF2-40B4-BE49-F238E27FC236}">
                <a16:creationId xmlns:a16="http://schemas.microsoft.com/office/drawing/2014/main" id="{118732E5-18AD-4EA0-93B3-D615A0F5614D}"/>
              </a:ext>
            </a:extLst>
          </p:cNvPr>
          <p:cNvSpPr/>
          <p:nvPr/>
        </p:nvSpPr>
        <p:spPr>
          <a:xfrm>
            <a:off x="7917774" y="4284913"/>
            <a:ext cx="406450" cy="196313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 </a:t>
            </a: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cFolders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656CC2B3-7E58-47E7-8DC4-0CFF085EBBC3}"/>
              </a:ext>
            </a:extLst>
          </p:cNvPr>
          <p:cNvCxnSpPr>
            <a:cxnSpLocks/>
          </p:cNvCxnSpPr>
          <p:nvPr/>
        </p:nvCxnSpPr>
        <p:spPr>
          <a:xfrm flipH="1" flipV="1">
            <a:off x="7498672" y="4374565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Abgerundetes Rechteck 24">
            <a:extLst>
              <a:ext uri="{FF2B5EF4-FFF2-40B4-BE49-F238E27FC236}">
                <a16:creationId xmlns:a16="http://schemas.microsoft.com/office/drawing/2014/main" id="{2AA2322A-ECD7-4ECC-9180-0CB15998F8B0}"/>
              </a:ext>
            </a:extLst>
          </p:cNvPr>
          <p:cNvSpPr/>
          <p:nvPr/>
        </p:nvSpPr>
        <p:spPr>
          <a:xfrm>
            <a:off x="7584758" y="4339273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5906C1DD-4049-4347-A28D-A081602C87ED}"/>
              </a:ext>
            </a:extLst>
          </p:cNvPr>
          <p:cNvSpPr/>
          <p:nvPr/>
        </p:nvSpPr>
        <p:spPr>
          <a:xfrm>
            <a:off x="6743039" y="3683680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WinShuttle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50" name="Rechteck 9">
            <a:extLst>
              <a:ext uri="{FF2B5EF4-FFF2-40B4-BE49-F238E27FC236}">
                <a16:creationId xmlns:a16="http://schemas.microsoft.com/office/drawing/2014/main" id="{1E22E1AE-1F8C-4530-879C-8DF2C3948A55}"/>
              </a:ext>
            </a:extLst>
          </p:cNvPr>
          <p:cNvSpPr/>
          <p:nvPr/>
        </p:nvSpPr>
        <p:spPr>
          <a:xfrm>
            <a:off x="7954340" y="1123787"/>
            <a:ext cx="718978" cy="137896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Oracle R11</a:t>
            </a:r>
          </a:p>
        </p:txBody>
      </p:sp>
      <p:pic>
        <p:nvPicPr>
          <p:cNvPr id="77" name="Picture 2" descr="SAP Hybris: The Hubris Behind the Hybris Logo">
            <a:extLst>
              <a:ext uri="{FF2B5EF4-FFF2-40B4-BE49-F238E27FC236}">
                <a16:creationId xmlns:a16="http://schemas.microsoft.com/office/drawing/2014/main" id="{5516C54C-2408-4029-B42C-631402D3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9" y="1017149"/>
            <a:ext cx="770844" cy="16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3" name="Textfeld 6">
            <a:extLst>
              <a:ext uri="{FF2B5EF4-FFF2-40B4-BE49-F238E27FC236}">
                <a16:creationId xmlns:a16="http://schemas.microsoft.com/office/drawing/2014/main" id="{063F9BFD-805B-4DF4-89BC-8489A9DDC1C3}"/>
              </a:ext>
            </a:extLst>
          </p:cNvPr>
          <p:cNvSpPr txBox="1"/>
          <p:nvPr/>
        </p:nvSpPr>
        <p:spPr>
          <a:xfrm>
            <a:off x="466446" y="1111839"/>
            <a:ext cx="1222042" cy="19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/>
                <a:ea typeface="BentonSans Medium" charset="0"/>
                <a:cs typeface="BentonSans Medium" charset="0"/>
              </a:rPr>
              <a:t>Service Cloud</a:t>
            </a:r>
          </a:p>
        </p:txBody>
      </p:sp>
      <p:sp>
        <p:nvSpPr>
          <p:cNvPr id="354" name="Callout: Line 353">
            <a:extLst>
              <a:ext uri="{FF2B5EF4-FFF2-40B4-BE49-F238E27FC236}">
                <a16:creationId xmlns:a16="http://schemas.microsoft.com/office/drawing/2014/main" id="{353FD3E7-8346-486D-9605-4611DD7D7F97}"/>
              </a:ext>
            </a:extLst>
          </p:cNvPr>
          <p:cNvSpPr/>
          <p:nvPr/>
        </p:nvSpPr>
        <p:spPr>
          <a:xfrm>
            <a:off x="541819" y="1574244"/>
            <a:ext cx="998532" cy="329024"/>
          </a:xfrm>
          <a:prstGeom prst="borderCallout1">
            <a:avLst>
              <a:gd name="adj1" fmla="val -31484"/>
              <a:gd name="adj2" fmla="val 54918"/>
              <a:gd name="adj3" fmla="val -106050"/>
              <a:gd name="adj4" fmla="val 43318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Limited to a single site; being replaced with a new Solution in 2021/22</a:t>
            </a:r>
          </a:p>
        </p:txBody>
      </p:sp>
      <p:sp>
        <p:nvSpPr>
          <p:cNvPr id="355" name="Rechteck 9">
            <a:extLst>
              <a:ext uri="{FF2B5EF4-FFF2-40B4-BE49-F238E27FC236}">
                <a16:creationId xmlns:a16="http://schemas.microsoft.com/office/drawing/2014/main" id="{C8048E91-8551-4273-9FBB-049E4052A690}"/>
              </a:ext>
            </a:extLst>
          </p:cNvPr>
          <p:cNvSpPr/>
          <p:nvPr/>
        </p:nvSpPr>
        <p:spPr>
          <a:xfrm>
            <a:off x="7920142" y="2402670"/>
            <a:ext cx="406450" cy="196313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Dolphin PBS </a:t>
            </a:r>
          </a:p>
        </p:txBody>
      </p: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6C7ED014-C6C3-4F6A-B9F2-003B9271AD73}"/>
              </a:ext>
            </a:extLst>
          </p:cNvPr>
          <p:cNvCxnSpPr>
            <a:cxnSpLocks/>
          </p:cNvCxnSpPr>
          <p:nvPr/>
        </p:nvCxnSpPr>
        <p:spPr>
          <a:xfrm flipH="1" flipV="1">
            <a:off x="7510763" y="2492322"/>
            <a:ext cx="413875" cy="9393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Abgerundetes Rechteck 24">
            <a:extLst>
              <a:ext uri="{FF2B5EF4-FFF2-40B4-BE49-F238E27FC236}">
                <a16:creationId xmlns:a16="http://schemas.microsoft.com/office/drawing/2014/main" id="{5C944A33-95D9-4763-AAB8-6E7B9039E142}"/>
              </a:ext>
            </a:extLst>
          </p:cNvPr>
          <p:cNvSpPr/>
          <p:nvPr/>
        </p:nvSpPr>
        <p:spPr>
          <a:xfrm>
            <a:off x="7596849" y="2457030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cxnSp>
        <p:nvCxnSpPr>
          <p:cNvPr id="358" name="Straight Arrow Connector 25">
            <a:extLst>
              <a:ext uri="{FF2B5EF4-FFF2-40B4-BE49-F238E27FC236}">
                <a16:creationId xmlns:a16="http://schemas.microsoft.com/office/drawing/2014/main" id="{B7DEEAE0-1D24-43BC-AE9C-9460A20AC1BC}"/>
              </a:ext>
            </a:extLst>
          </p:cNvPr>
          <p:cNvCxnSpPr>
            <a:cxnSpLocks/>
            <a:stCxn id="282" idx="1"/>
            <a:endCxn id="235" idx="3"/>
          </p:cNvCxnSpPr>
          <p:nvPr/>
        </p:nvCxnSpPr>
        <p:spPr>
          <a:xfrm rot="10800000" flipV="1">
            <a:off x="6790637" y="1037136"/>
            <a:ext cx="349232" cy="271898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25">
            <a:extLst>
              <a:ext uri="{FF2B5EF4-FFF2-40B4-BE49-F238E27FC236}">
                <a16:creationId xmlns:a16="http://schemas.microsoft.com/office/drawing/2014/main" id="{EE5E077F-7F46-4172-A000-73FFABF6787A}"/>
              </a:ext>
            </a:extLst>
          </p:cNvPr>
          <p:cNvCxnSpPr>
            <a:cxnSpLocks/>
            <a:stCxn id="350" idx="1"/>
            <a:endCxn id="235" idx="3"/>
          </p:cNvCxnSpPr>
          <p:nvPr/>
        </p:nvCxnSpPr>
        <p:spPr>
          <a:xfrm rot="10800000" flipV="1">
            <a:off x="6790637" y="1192735"/>
            <a:ext cx="1163704" cy="116299"/>
          </a:xfrm>
          <a:prstGeom prst="bentConnector3">
            <a:avLst>
              <a:gd name="adj1" fmla="val 451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Rechteck 9">
            <a:extLst>
              <a:ext uri="{FF2B5EF4-FFF2-40B4-BE49-F238E27FC236}">
                <a16:creationId xmlns:a16="http://schemas.microsoft.com/office/drawing/2014/main" id="{5D187877-4E26-4ABF-BFE5-7AEC6309FE12}"/>
              </a:ext>
            </a:extLst>
          </p:cNvPr>
          <p:cNvSpPr/>
          <p:nvPr/>
        </p:nvSpPr>
        <p:spPr>
          <a:xfrm>
            <a:off x="7957894" y="871950"/>
            <a:ext cx="718978" cy="137896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FEKOR</a:t>
            </a:r>
          </a:p>
        </p:txBody>
      </p:sp>
      <p:cxnSp>
        <p:nvCxnSpPr>
          <p:cNvPr id="368" name="Straight Arrow Connector 25">
            <a:extLst>
              <a:ext uri="{FF2B5EF4-FFF2-40B4-BE49-F238E27FC236}">
                <a16:creationId xmlns:a16="http://schemas.microsoft.com/office/drawing/2014/main" id="{EF5DBA66-014E-42A2-AFC6-494E796AC406}"/>
              </a:ext>
            </a:extLst>
          </p:cNvPr>
          <p:cNvCxnSpPr>
            <a:cxnSpLocks/>
            <a:stCxn id="367" idx="1"/>
            <a:endCxn id="236" idx="3"/>
          </p:cNvCxnSpPr>
          <p:nvPr/>
        </p:nvCxnSpPr>
        <p:spPr>
          <a:xfrm rot="10800000" flipV="1">
            <a:off x="6814360" y="940898"/>
            <a:ext cx="1143535" cy="385918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Rechteck 9">
            <a:extLst>
              <a:ext uri="{FF2B5EF4-FFF2-40B4-BE49-F238E27FC236}">
                <a16:creationId xmlns:a16="http://schemas.microsoft.com/office/drawing/2014/main" id="{5FC88444-7970-402F-B416-C7014F3D00A9}"/>
              </a:ext>
            </a:extLst>
          </p:cNvPr>
          <p:cNvSpPr/>
          <p:nvPr/>
        </p:nvSpPr>
        <p:spPr>
          <a:xfrm>
            <a:off x="2124278" y="1204498"/>
            <a:ext cx="620708" cy="200270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Customers / Suppliers / 3PL</a:t>
            </a:r>
          </a:p>
        </p:txBody>
      </p:sp>
      <p:cxnSp>
        <p:nvCxnSpPr>
          <p:cNvPr id="374" name="Straight Arrow Connector 25">
            <a:extLst>
              <a:ext uri="{FF2B5EF4-FFF2-40B4-BE49-F238E27FC236}">
                <a16:creationId xmlns:a16="http://schemas.microsoft.com/office/drawing/2014/main" id="{6A1AC087-EE3E-468F-AE89-541F773FBC0E}"/>
              </a:ext>
            </a:extLst>
          </p:cNvPr>
          <p:cNvCxnSpPr>
            <a:cxnSpLocks/>
            <a:stCxn id="378" idx="1"/>
            <a:endCxn id="373" idx="3"/>
          </p:cNvCxnSpPr>
          <p:nvPr/>
        </p:nvCxnSpPr>
        <p:spPr>
          <a:xfrm rot="10800000">
            <a:off x="2744986" y="1304633"/>
            <a:ext cx="433973" cy="1167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accent6">
                <a:lumMod val="60000"/>
                <a:lumOff val="40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Abgerundetes Rechteck 24">
            <a:extLst>
              <a:ext uri="{FF2B5EF4-FFF2-40B4-BE49-F238E27FC236}">
                <a16:creationId xmlns:a16="http://schemas.microsoft.com/office/drawing/2014/main" id="{58BC469C-6F5C-4AEF-B9B2-6C11857CBE60}"/>
              </a:ext>
            </a:extLst>
          </p:cNvPr>
          <p:cNvSpPr/>
          <p:nvPr/>
        </p:nvSpPr>
        <p:spPr>
          <a:xfrm>
            <a:off x="3178959" y="1264324"/>
            <a:ext cx="488568" cy="82953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BentonSans Book " charset="0"/>
                <a:cs typeface="BentonSans Book " charset="0"/>
              </a:rPr>
              <a:t>EDI</a:t>
            </a:r>
          </a:p>
        </p:txBody>
      </p:sp>
      <p:sp>
        <p:nvSpPr>
          <p:cNvPr id="379" name="Rechteck 9">
            <a:extLst>
              <a:ext uri="{FF2B5EF4-FFF2-40B4-BE49-F238E27FC236}">
                <a16:creationId xmlns:a16="http://schemas.microsoft.com/office/drawing/2014/main" id="{73EC215A-8833-430F-99EC-9FB4E5FD9395}"/>
              </a:ext>
            </a:extLst>
          </p:cNvPr>
          <p:cNvSpPr/>
          <p:nvPr/>
        </p:nvSpPr>
        <p:spPr>
          <a:xfrm>
            <a:off x="2117401" y="685761"/>
            <a:ext cx="623228" cy="156817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Customers / Suppliers / 3PL</a:t>
            </a:r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BE1766D8-17DD-4BC5-90AC-7617E4F46F7C}"/>
              </a:ext>
            </a:extLst>
          </p:cNvPr>
          <p:cNvSpPr/>
          <p:nvPr/>
        </p:nvSpPr>
        <p:spPr>
          <a:xfrm>
            <a:off x="6749573" y="3844658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Onapsis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83" name="Rechteck 61">
            <a:extLst>
              <a:ext uri="{FF2B5EF4-FFF2-40B4-BE49-F238E27FC236}">
                <a16:creationId xmlns:a16="http://schemas.microsoft.com/office/drawing/2014/main" id="{49BA3314-696A-40CB-AAF5-64969620C6D9}"/>
              </a:ext>
            </a:extLst>
          </p:cNvPr>
          <p:cNvSpPr/>
          <p:nvPr/>
        </p:nvSpPr>
        <p:spPr>
          <a:xfrm>
            <a:off x="4036111" y="1022262"/>
            <a:ext cx="594653" cy="186532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8C6D3071-2F9E-4EEB-8B9C-0DB056234520}"/>
              </a:ext>
            </a:extLst>
          </p:cNvPr>
          <p:cNvSpPr txBox="1"/>
          <p:nvPr/>
        </p:nvSpPr>
        <p:spPr>
          <a:xfrm>
            <a:off x="4124194" y="1025920"/>
            <a:ext cx="418705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OAM</a:t>
            </a:r>
          </a:p>
        </p:txBody>
      </p:sp>
      <p:cxnSp>
        <p:nvCxnSpPr>
          <p:cNvPr id="388" name="Straight Arrow Connector 25">
            <a:extLst>
              <a:ext uri="{FF2B5EF4-FFF2-40B4-BE49-F238E27FC236}">
                <a16:creationId xmlns:a16="http://schemas.microsoft.com/office/drawing/2014/main" id="{0504883B-4FE5-4188-A00E-8C662B528CEB}"/>
              </a:ext>
            </a:extLst>
          </p:cNvPr>
          <p:cNvCxnSpPr>
            <a:cxnSpLocks/>
            <a:stCxn id="383" idx="3"/>
          </p:cNvCxnSpPr>
          <p:nvPr/>
        </p:nvCxnSpPr>
        <p:spPr>
          <a:xfrm>
            <a:off x="4630764" y="1115528"/>
            <a:ext cx="600985" cy="814653"/>
          </a:xfrm>
          <a:prstGeom prst="bentConnector2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25">
            <a:extLst>
              <a:ext uri="{FF2B5EF4-FFF2-40B4-BE49-F238E27FC236}">
                <a16:creationId xmlns:a16="http://schemas.microsoft.com/office/drawing/2014/main" id="{49C4B9D1-E068-4C57-A120-A6E870A96BBF}"/>
              </a:ext>
            </a:extLst>
          </p:cNvPr>
          <p:cNvCxnSpPr>
            <a:cxnSpLocks/>
            <a:endCxn id="383" idx="1"/>
          </p:cNvCxnSpPr>
          <p:nvPr/>
        </p:nvCxnSpPr>
        <p:spPr>
          <a:xfrm>
            <a:off x="1641456" y="1113723"/>
            <a:ext cx="2394655" cy="1805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Abgerundetes Rechteck 24">
            <a:extLst>
              <a:ext uri="{FF2B5EF4-FFF2-40B4-BE49-F238E27FC236}">
                <a16:creationId xmlns:a16="http://schemas.microsoft.com/office/drawing/2014/main" id="{6433F260-CFA1-434B-B399-4036C0A7D859}"/>
              </a:ext>
            </a:extLst>
          </p:cNvPr>
          <p:cNvSpPr/>
          <p:nvPr/>
        </p:nvSpPr>
        <p:spPr>
          <a:xfrm>
            <a:off x="3171573" y="1071751"/>
            <a:ext cx="488568" cy="8295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5" tIns="16355" rIns="16355" bIns="16355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BentonSans Book " charset="0"/>
                <a:cs typeface="BentonSans Book " charset="0"/>
              </a:rPr>
              <a:t>Secure tunnel</a:t>
            </a:r>
          </a:p>
        </p:txBody>
      </p:sp>
      <p:sp>
        <p:nvSpPr>
          <p:cNvPr id="391" name="Callout: Line 390">
            <a:extLst>
              <a:ext uri="{FF2B5EF4-FFF2-40B4-BE49-F238E27FC236}">
                <a16:creationId xmlns:a16="http://schemas.microsoft.com/office/drawing/2014/main" id="{E71A6730-4032-404A-92BE-2F9DD83A79F9}"/>
              </a:ext>
            </a:extLst>
          </p:cNvPr>
          <p:cNvSpPr/>
          <p:nvPr/>
        </p:nvSpPr>
        <p:spPr>
          <a:xfrm>
            <a:off x="128407" y="4401361"/>
            <a:ext cx="998532" cy="329024"/>
          </a:xfrm>
          <a:prstGeom prst="borderCallout1">
            <a:avLst>
              <a:gd name="adj1" fmla="val -31484"/>
              <a:gd name="adj2" fmla="val 54918"/>
              <a:gd name="adj3" fmla="val -223343"/>
              <a:gd name="adj4" fmla="val 88681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 project in progress for EMEA region, using time series forecasting </a:t>
            </a:r>
          </a:p>
        </p:txBody>
      </p:sp>
      <p:sp>
        <p:nvSpPr>
          <p:cNvPr id="392" name="Rechteck 61">
            <a:extLst>
              <a:ext uri="{FF2B5EF4-FFF2-40B4-BE49-F238E27FC236}">
                <a16:creationId xmlns:a16="http://schemas.microsoft.com/office/drawing/2014/main" id="{EBC7088A-707C-43DD-BC20-DBF9AF0ED19A}"/>
              </a:ext>
            </a:extLst>
          </p:cNvPr>
          <p:cNvSpPr/>
          <p:nvPr/>
        </p:nvSpPr>
        <p:spPr>
          <a:xfrm>
            <a:off x="6063200" y="6223806"/>
            <a:ext cx="671337" cy="322467"/>
          </a:xfrm>
          <a:prstGeom prst="rect">
            <a:avLst/>
          </a:prstGeom>
          <a:noFill/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F8B96414-6262-4381-8726-4FF77746F3D4}"/>
              </a:ext>
            </a:extLst>
          </p:cNvPr>
          <p:cNvGrpSpPr/>
          <p:nvPr/>
        </p:nvGrpSpPr>
        <p:grpSpPr>
          <a:xfrm>
            <a:off x="6140427" y="6233577"/>
            <a:ext cx="664779" cy="223010"/>
            <a:chOff x="10450344" y="8928129"/>
            <a:chExt cx="1096886" cy="367968"/>
          </a:xfrm>
        </p:grpSpPr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982C58F9-3E67-4710-A7DC-45DCD452F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64848" b="-17858"/>
            <a:stretch/>
          </p:blipFill>
          <p:spPr>
            <a:xfrm>
              <a:off x="10450344" y="9026933"/>
              <a:ext cx="363607" cy="135396"/>
            </a:xfrm>
            <a:prstGeom prst="rect">
              <a:avLst/>
            </a:prstGeom>
          </p:spPr>
        </p:pic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BFC5831A-7212-4187-B43F-CB92ECC8F29B}"/>
                </a:ext>
              </a:extLst>
            </p:cNvPr>
            <p:cNvSpPr txBox="1"/>
            <p:nvPr/>
          </p:nvSpPr>
          <p:spPr>
            <a:xfrm>
              <a:off x="10732054" y="8928129"/>
              <a:ext cx="815176" cy="367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27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9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 Java</a:t>
              </a:r>
            </a:p>
          </p:txBody>
        </p: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1CBB245D-EB32-4858-B1B8-23D15BC01848}"/>
              </a:ext>
            </a:extLst>
          </p:cNvPr>
          <p:cNvSpPr/>
          <p:nvPr/>
        </p:nvSpPr>
        <p:spPr>
          <a:xfrm>
            <a:off x="6182557" y="6396445"/>
            <a:ext cx="436979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Adobe DS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398" name="Straight Arrow Connector 25">
            <a:extLst>
              <a:ext uri="{FF2B5EF4-FFF2-40B4-BE49-F238E27FC236}">
                <a16:creationId xmlns:a16="http://schemas.microsoft.com/office/drawing/2014/main" id="{15D0EC88-DE07-4FC2-9909-5EA72D7CFE7E}"/>
              </a:ext>
            </a:extLst>
          </p:cNvPr>
          <p:cNvCxnSpPr>
            <a:cxnSpLocks/>
            <a:stCxn id="392" idx="0"/>
          </p:cNvCxnSpPr>
          <p:nvPr/>
        </p:nvCxnSpPr>
        <p:spPr>
          <a:xfrm flipV="1">
            <a:off x="6398868" y="6071525"/>
            <a:ext cx="227" cy="152280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25">
            <a:extLst>
              <a:ext uri="{FF2B5EF4-FFF2-40B4-BE49-F238E27FC236}">
                <a16:creationId xmlns:a16="http://schemas.microsoft.com/office/drawing/2014/main" id="{1C7AC1A3-9508-4F88-B789-4811548CF60E}"/>
              </a:ext>
            </a:extLst>
          </p:cNvPr>
          <p:cNvCxnSpPr>
            <a:cxnSpLocks/>
            <a:stCxn id="128" idx="0"/>
            <a:endCxn id="385" idx="2"/>
          </p:cNvCxnSpPr>
          <p:nvPr/>
        </p:nvCxnSpPr>
        <p:spPr>
          <a:xfrm flipH="1" flipV="1">
            <a:off x="7940876" y="5163792"/>
            <a:ext cx="41237" cy="128316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echteck 9">
            <a:extLst>
              <a:ext uri="{FF2B5EF4-FFF2-40B4-BE49-F238E27FC236}">
                <a16:creationId xmlns:a16="http://schemas.microsoft.com/office/drawing/2014/main" id="{42ABFEE7-2B37-4DDF-8745-00B6379977E1}"/>
              </a:ext>
            </a:extLst>
          </p:cNvPr>
          <p:cNvSpPr/>
          <p:nvPr/>
        </p:nvSpPr>
        <p:spPr>
          <a:xfrm>
            <a:off x="8417476" y="4727544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Optimus</a:t>
            </a:r>
          </a:p>
        </p:txBody>
      </p:sp>
      <p:cxnSp>
        <p:nvCxnSpPr>
          <p:cNvPr id="401" name="Straight Arrow Connector 25">
            <a:extLst>
              <a:ext uri="{FF2B5EF4-FFF2-40B4-BE49-F238E27FC236}">
                <a16:creationId xmlns:a16="http://schemas.microsoft.com/office/drawing/2014/main" id="{A4021776-B5A3-4480-A0BE-0CF3A2111850}"/>
              </a:ext>
            </a:extLst>
          </p:cNvPr>
          <p:cNvCxnSpPr>
            <a:cxnSpLocks/>
            <a:stCxn id="48" idx="3"/>
            <a:endCxn id="400" idx="1"/>
          </p:cNvCxnSpPr>
          <p:nvPr/>
        </p:nvCxnSpPr>
        <p:spPr>
          <a:xfrm>
            <a:off x="8130311" y="4810541"/>
            <a:ext cx="287165" cy="3410"/>
          </a:xfrm>
          <a:prstGeom prst="straightConnector1">
            <a:avLst/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Rechteck 9">
            <a:extLst>
              <a:ext uri="{FF2B5EF4-FFF2-40B4-BE49-F238E27FC236}">
                <a16:creationId xmlns:a16="http://schemas.microsoft.com/office/drawing/2014/main" id="{4F5CBDEC-6211-44AC-B3BF-760BE790C529}"/>
              </a:ext>
            </a:extLst>
          </p:cNvPr>
          <p:cNvSpPr/>
          <p:nvPr/>
        </p:nvSpPr>
        <p:spPr>
          <a:xfrm>
            <a:off x="8422298" y="4513289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TAXI</a:t>
            </a:r>
          </a:p>
        </p:txBody>
      </p:sp>
      <p:cxnSp>
        <p:nvCxnSpPr>
          <p:cNvPr id="406" name="Straight Arrow Connector 25">
            <a:extLst>
              <a:ext uri="{FF2B5EF4-FFF2-40B4-BE49-F238E27FC236}">
                <a16:creationId xmlns:a16="http://schemas.microsoft.com/office/drawing/2014/main" id="{A7303C03-25EC-4C8C-8417-927EAC12E30C}"/>
              </a:ext>
            </a:extLst>
          </p:cNvPr>
          <p:cNvCxnSpPr>
            <a:cxnSpLocks/>
            <a:stCxn id="248" idx="3"/>
            <a:endCxn id="195" idx="1"/>
          </p:cNvCxnSpPr>
          <p:nvPr/>
        </p:nvCxnSpPr>
        <p:spPr>
          <a:xfrm>
            <a:off x="2745291" y="470221"/>
            <a:ext cx="1221672" cy="29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Rechteck 61">
            <a:extLst>
              <a:ext uri="{FF2B5EF4-FFF2-40B4-BE49-F238E27FC236}">
                <a16:creationId xmlns:a16="http://schemas.microsoft.com/office/drawing/2014/main" id="{58972872-6F27-4252-ADCB-0F931A77FF99}"/>
              </a:ext>
            </a:extLst>
          </p:cNvPr>
          <p:cNvSpPr/>
          <p:nvPr/>
        </p:nvSpPr>
        <p:spPr>
          <a:xfrm>
            <a:off x="2740121" y="5281940"/>
            <a:ext cx="571712" cy="192062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F686A189-21B5-4B55-85CE-04F844E49331}"/>
              </a:ext>
            </a:extLst>
          </p:cNvPr>
          <p:cNvSpPr txBox="1"/>
          <p:nvPr/>
        </p:nvSpPr>
        <p:spPr>
          <a:xfrm>
            <a:off x="2731752" y="5284248"/>
            <a:ext cx="569970" cy="353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Seeburger</a:t>
            </a:r>
            <a:endParaRPr kumimoji="0" lang="en-US" sz="84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4D790F83-F9DB-4B15-A1B3-8E07A2987C65}"/>
              </a:ext>
            </a:extLst>
          </p:cNvPr>
          <p:cNvCxnSpPr>
            <a:cxnSpLocks/>
            <a:stCxn id="132" idx="1"/>
            <a:endCxn id="411" idx="3"/>
          </p:cNvCxnSpPr>
          <p:nvPr/>
        </p:nvCxnSpPr>
        <p:spPr>
          <a:xfrm flipH="1">
            <a:off x="3301722" y="5385374"/>
            <a:ext cx="2808906" cy="75718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Abgerundetes Rechteck 24">
            <a:extLst>
              <a:ext uri="{FF2B5EF4-FFF2-40B4-BE49-F238E27FC236}">
                <a16:creationId xmlns:a16="http://schemas.microsoft.com/office/drawing/2014/main" id="{A33ACEF7-0C6E-4685-836F-FDDC11A904CA}"/>
              </a:ext>
            </a:extLst>
          </p:cNvPr>
          <p:cNvSpPr/>
          <p:nvPr/>
        </p:nvSpPr>
        <p:spPr>
          <a:xfrm>
            <a:off x="4563670" y="5340453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414" name="Rechteck 9">
            <a:extLst>
              <a:ext uri="{FF2B5EF4-FFF2-40B4-BE49-F238E27FC236}">
                <a16:creationId xmlns:a16="http://schemas.microsoft.com/office/drawing/2014/main" id="{4F68DC01-B361-4C18-B48E-3AEE90960C75}"/>
              </a:ext>
            </a:extLst>
          </p:cNvPr>
          <p:cNvSpPr/>
          <p:nvPr/>
        </p:nvSpPr>
        <p:spPr>
          <a:xfrm>
            <a:off x="1995546" y="5238669"/>
            <a:ext cx="510987" cy="272037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Atlas (German Exports)</a:t>
            </a:r>
          </a:p>
        </p:txBody>
      </p:sp>
      <p:cxnSp>
        <p:nvCxnSpPr>
          <p:cNvPr id="415" name="Straight Arrow Connector 25">
            <a:extLst>
              <a:ext uri="{FF2B5EF4-FFF2-40B4-BE49-F238E27FC236}">
                <a16:creationId xmlns:a16="http://schemas.microsoft.com/office/drawing/2014/main" id="{98709E6F-6C72-40B2-B99F-6A2DC847B8EF}"/>
              </a:ext>
            </a:extLst>
          </p:cNvPr>
          <p:cNvCxnSpPr>
            <a:cxnSpLocks/>
            <a:stCxn id="411" idx="1"/>
            <a:endCxn id="414" idx="3"/>
          </p:cNvCxnSpPr>
          <p:nvPr/>
        </p:nvCxnSpPr>
        <p:spPr>
          <a:xfrm rot="10800000">
            <a:off x="2506534" y="5374688"/>
            <a:ext cx="225219" cy="8640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Rechteck 9">
            <a:extLst>
              <a:ext uri="{FF2B5EF4-FFF2-40B4-BE49-F238E27FC236}">
                <a16:creationId xmlns:a16="http://schemas.microsoft.com/office/drawing/2014/main" id="{91B98119-3FC1-42D6-81A4-D7B33BBEF3F4}"/>
              </a:ext>
            </a:extLst>
          </p:cNvPr>
          <p:cNvSpPr/>
          <p:nvPr/>
        </p:nvSpPr>
        <p:spPr>
          <a:xfrm>
            <a:off x="8849745" y="4512382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EF3</a:t>
            </a:r>
          </a:p>
        </p:txBody>
      </p:sp>
      <p:sp>
        <p:nvSpPr>
          <p:cNvPr id="418" name="Rechteck 9">
            <a:extLst>
              <a:ext uri="{FF2B5EF4-FFF2-40B4-BE49-F238E27FC236}">
                <a16:creationId xmlns:a16="http://schemas.microsoft.com/office/drawing/2014/main" id="{390EF057-E792-46DC-94EB-86CDD36E22FA}"/>
              </a:ext>
            </a:extLst>
          </p:cNvPr>
          <p:cNvSpPr/>
          <p:nvPr/>
        </p:nvSpPr>
        <p:spPr>
          <a:xfrm>
            <a:off x="8855278" y="4719185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Quantum</a:t>
            </a:r>
          </a:p>
        </p:txBody>
      </p:sp>
      <p:sp>
        <p:nvSpPr>
          <p:cNvPr id="419" name="Rechteck 9">
            <a:extLst>
              <a:ext uri="{FF2B5EF4-FFF2-40B4-BE49-F238E27FC236}">
                <a16:creationId xmlns:a16="http://schemas.microsoft.com/office/drawing/2014/main" id="{FE9C78C0-9BA1-4296-9C5E-C5B44029BAD6}"/>
              </a:ext>
            </a:extLst>
          </p:cNvPr>
          <p:cNvSpPr/>
          <p:nvPr/>
        </p:nvSpPr>
        <p:spPr>
          <a:xfrm>
            <a:off x="6436706" y="1758038"/>
            <a:ext cx="406450" cy="196313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Ignio</a:t>
            </a:r>
            <a:endParaRPr kumimoji="0" lang="en-US" sz="485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6E0EB839-38E8-41C1-9133-C73EB6390F92}"/>
              </a:ext>
            </a:extLst>
          </p:cNvPr>
          <p:cNvCxnSpPr>
            <a:cxnSpLocks/>
            <a:stCxn id="419" idx="2"/>
          </p:cNvCxnSpPr>
          <p:nvPr/>
        </p:nvCxnSpPr>
        <p:spPr>
          <a:xfrm>
            <a:off x="6639931" y="1954351"/>
            <a:ext cx="0" cy="377972"/>
          </a:xfrm>
          <a:prstGeom prst="line">
            <a:avLst/>
          </a:prstGeom>
          <a:ln w="25400" cap="rnd" cmpd="sng">
            <a:solidFill>
              <a:srgbClr val="2B7D2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Abgerundetes Rechteck 24">
            <a:extLst>
              <a:ext uri="{FF2B5EF4-FFF2-40B4-BE49-F238E27FC236}">
                <a16:creationId xmlns:a16="http://schemas.microsoft.com/office/drawing/2014/main" id="{0D874849-4207-4DD6-90B6-124DAB4D5166}"/>
              </a:ext>
            </a:extLst>
          </p:cNvPr>
          <p:cNvSpPr/>
          <p:nvPr/>
        </p:nvSpPr>
        <p:spPr>
          <a:xfrm>
            <a:off x="6498886" y="2074616"/>
            <a:ext cx="258247" cy="89840"/>
          </a:xfrm>
          <a:prstGeom prst="roundRect">
            <a:avLst>
              <a:gd name="adj" fmla="val 50000"/>
            </a:avLst>
          </a:prstGeom>
          <a:solidFill>
            <a:srgbClr val="2B7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ntonSans Book " charset="0"/>
                <a:ea typeface="BentonSans Book " charset="0"/>
                <a:cs typeface="BentonSans Book " charset="0"/>
              </a:rPr>
              <a:t>RFC</a:t>
            </a:r>
          </a:p>
        </p:txBody>
      </p:sp>
      <p:sp>
        <p:nvSpPr>
          <p:cNvPr id="422" name="Rechteck 61">
            <a:extLst>
              <a:ext uri="{FF2B5EF4-FFF2-40B4-BE49-F238E27FC236}">
                <a16:creationId xmlns:a16="http://schemas.microsoft.com/office/drawing/2014/main" id="{7B63481B-3EBA-497B-8089-6812B711BB77}"/>
              </a:ext>
            </a:extLst>
          </p:cNvPr>
          <p:cNvSpPr/>
          <p:nvPr/>
        </p:nvSpPr>
        <p:spPr>
          <a:xfrm>
            <a:off x="11660876" y="1213003"/>
            <a:ext cx="504897" cy="2236933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RPA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86751773-E5CB-4966-B803-25E99DE07994}"/>
              </a:ext>
            </a:extLst>
          </p:cNvPr>
          <p:cNvSpPr txBox="1"/>
          <p:nvPr/>
        </p:nvSpPr>
        <p:spPr>
          <a:xfrm>
            <a:off x="11636592" y="1243291"/>
            <a:ext cx="647934" cy="35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</a:t>
            </a:r>
            <a:endParaRPr kumimoji="0" lang="en-US" sz="84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Anywhere</a:t>
            </a:r>
          </a:p>
        </p:txBody>
      </p:sp>
      <p:sp>
        <p:nvSpPr>
          <p:cNvPr id="424" name="Rechteck 61">
            <a:extLst>
              <a:ext uri="{FF2B5EF4-FFF2-40B4-BE49-F238E27FC236}">
                <a16:creationId xmlns:a16="http://schemas.microsoft.com/office/drawing/2014/main" id="{2C6C677C-E2A0-4F70-A752-69748230ECE7}"/>
              </a:ext>
            </a:extLst>
          </p:cNvPr>
          <p:cNvSpPr/>
          <p:nvPr/>
        </p:nvSpPr>
        <p:spPr>
          <a:xfrm>
            <a:off x="11665992" y="3467870"/>
            <a:ext cx="504897" cy="2391063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Automated Testing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1BBCBD91-CD75-4CC9-8B73-1AA9AC89DFCB}"/>
              </a:ext>
            </a:extLst>
          </p:cNvPr>
          <p:cNvSpPr txBox="1"/>
          <p:nvPr/>
        </p:nvSpPr>
        <p:spPr>
          <a:xfrm>
            <a:off x="11647813" y="3485806"/>
            <a:ext cx="617477" cy="615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WorkSoft</a:t>
            </a:r>
            <a:endParaRPr kumimoji="0" lang="en-US" sz="849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</a:t>
            </a:r>
          </a:p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Runner</a:t>
            </a:r>
          </a:p>
        </p:txBody>
      </p:sp>
      <p:sp>
        <p:nvSpPr>
          <p:cNvPr id="268" name="Rechteck 9">
            <a:extLst>
              <a:ext uri="{FF2B5EF4-FFF2-40B4-BE49-F238E27FC236}">
                <a16:creationId xmlns:a16="http://schemas.microsoft.com/office/drawing/2014/main" id="{B3D2F0B4-820E-4E0B-A3D6-6ABF29E87C4B}"/>
              </a:ext>
            </a:extLst>
          </p:cNvPr>
          <p:cNvSpPr/>
          <p:nvPr/>
        </p:nvSpPr>
        <p:spPr>
          <a:xfrm>
            <a:off x="1662394" y="1206535"/>
            <a:ext cx="413082" cy="200270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CASS</a:t>
            </a:r>
          </a:p>
        </p:txBody>
      </p:sp>
      <p:sp>
        <p:nvSpPr>
          <p:cNvPr id="271" name="Rechteck 9">
            <a:extLst>
              <a:ext uri="{FF2B5EF4-FFF2-40B4-BE49-F238E27FC236}">
                <a16:creationId xmlns:a16="http://schemas.microsoft.com/office/drawing/2014/main" id="{987DDCDA-9FDF-47E6-8086-9837ADF8FFE9}"/>
              </a:ext>
            </a:extLst>
          </p:cNvPr>
          <p:cNvSpPr/>
          <p:nvPr/>
        </p:nvSpPr>
        <p:spPr>
          <a:xfrm>
            <a:off x="4398880" y="385199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DMM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B7C7D17F-C04B-4A70-9EDD-33DB93CA1891}"/>
              </a:ext>
            </a:extLst>
          </p:cNvPr>
          <p:cNvSpPr/>
          <p:nvPr/>
        </p:nvSpPr>
        <p:spPr>
          <a:xfrm>
            <a:off x="5162362" y="5865212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Onapsis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87" name="Rechteck 61">
            <a:extLst>
              <a:ext uri="{FF2B5EF4-FFF2-40B4-BE49-F238E27FC236}">
                <a16:creationId xmlns:a16="http://schemas.microsoft.com/office/drawing/2014/main" id="{64E8A15A-8A1A-416E-8393-F422738DB0C1}"/>
              </a:ext>
            </a:extLst>
          </p:cNvPr>
          <p:cNvSpPr/>
          <p:nvPr/>
        </p:nvSpPr>
        <p:spPr>
          <a:xfrm>
            <a:off x="10833454" y="639111"/>
            <a:ext cx="1132427" cy="194242"/>
          </a:xfrm>
          <a:prstGeom prst="rect">
            <a:avLst/>
          </a:prstGeom>
          <a:noFill/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6" b="1" i="0" u="none" strike="noStrike" kern="0" cap="none" spc="0" normalizeH="0" baseline="0" noProof="0">
              <a:ln>
                <a:noFill/>
              </a:ln>
              <a:solidFill>
                <a:srgbClr val="0F828F"/>
              </a:solidFill>
              <a:effectLst/>
              <a:uLnTx/>
              <a:uFillTx/>
              <a:latin typeface="Calibri" panose="020F0502020204030204"/>
              <a:ea typeface="BentonSans" charset="0"/>
              <a:cs typeface="BentonSans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836C9D9-718F-4B8A-B61F-7BAD45D8E4F6}"/>
              </a:ext>
            </a:extLst>
          </p:cNvPr>
          <p:cNvSpPr txBox="1"/>
          <p:nvPr/>
        </p:nvSpPr>
        <p:spPr>
          <a:xfrm>
            <a:off x="11118744" y="653190"/>
            <a:ext cx="633507" cy="2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Joe Portal</a:t>
            </a:r>
          </a:p>
        </p:txBody>
      </p:sp>
      <p:cxnSp>
        <p:nvCxnSpPr>
          <p:cNvPr id="289" name="Straight Arrow Connector 25">
            <a:extLst>
              <a:ext uri="{FF2B5EF4-FFF2-40B4-BE49-F238E27FC236}">
                <a16:creationId xmlns:a16="http://schemas.microsoft.com/office/drawing/2014/main" id="{54AEF27A-AB77-4E69-AC79-4EB56DA9F534}"/>
              </a:ext>
            </a:extLst>
          </p:cNvPr>
          <p:cNvCxnSpPr>
            <a:cxnSpLocks/>
            <a:stCxn id="288" idx="2"/>
            <a:endCxn id="324" idx="0"/>
          </p:cNvCxnSpPr>
          <p:nvPr/>
        </p:nvCxnSpPr>
        <p:spPr>
          <a:xfrm rot="5400000">
            <a:off x="11247029" y="1024535"/>
            <a:ext cx="336804" cy="40134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65DF4334-2AFF-42A2-858D-359001573EDD}"/>
              </a:ext>
            </a:extLst>
          </p:cNvPr>
          <p:cNvSpPr txBox="1"/>
          <p:nvPr/>
        </p:nvSpPr>
        <p:spPr>
          <a:xfrm>
            <a:off x="16154" y="332913"/>
            <a:ext cx="1741182" cy="260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1" b="1" i="0" u="sng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High-Level As-Is Landscape</a:t>
            </a:r>
          </a:p>
        </p:txBody>
      </p:sp>
      <p:sp>
        <p:nvSpPr>
          <p:cNvPr id="291" name="Rechteck 9">
            <a:extLst>
              <a:ext uri="{FF2B5EF4-FFF2-40B4-BE49-F238E27FC236}">
                <a16:creationId xmlns:a16="http://schemas.microsoft.com/office/drawing/2014/main" id="{6841F2E2-7FCB-4F7D-81CA-65AEF4C7C9C7}"/>
              </a:ext>
            </a:extLst>
          </p:cNvPr>
          <p:cNvSpPr/>
          <p:nvPr/>
        </p:nvSpPr>
        <p:spPr>
          <a:xfrm>
            <a:off x="7139923" y="1137958"/>
            <a:ext cx="718978" cy="137896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Laser Etching</a:t>
            </a:r>
          </a:p>
        </p:txBody>
      </p:sp>
      <p:cxnSp>
        <p:nvCxnSpPr>
          <p:cNvPr id="292" name="Straight Arrow Connector 25">
            <a:extLst>
              <a:ext uri="{FF2B5EF4-FFF2-40B4-BE49-F238E27FC236}">
                <a16:creationId xmlns:a16="http://schemas.microsoft.com/office/drawing/2014/main" id="{6185C48D-3720-45C9-AA4D-0799B1EE2230}"/>
              </a:ext>
            </a:extLst>
          </p:cNvPr>
          <p:cNvCxnSpPr>
            <a:cxnSpLocks/>
            <a:stCxn id="291" idx="1"/>
            <a:endCxn id="236" idx="3"/>
          </p:cNvCxnSpPr>
          <p:nvPr/>
        </p:nvCxnSpPr>
        <p:spPr>
          <a:xfrm rot="10800000" flipV="1">
            <a:off x="6814359" y="1206906"/>
            <a:ext cx="325564" cy="119910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C011DB9A-3D6F-4BA7-90D8-2EED832573C1}"/>
              </a:ext>
            </a:extLst>
          </p:cNvPr>
          <p:cNvSpPr/>
          <p:nvPr/>
        </p:nvSpPr>
        <p:spPr>
          <a:xfrm>
            <a:off x="6679497" y="4370036"/>
            <a:ext cx="630038" cy="162352"/>
          </a:xfrm>
          <a:prstGeom prst="rect">
            <a:avLst/>
          </a:prstGeom>
          <a:ln w="15875" cap="rnd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LCR Dixon</a:t>
            </a:r>
            <a:endParaRPr kumimoji="0" lang="en-US" sz="455" b="1" i="0" u="none" strike="noStrike" kern="1200" cap="none" spc="0" normalizeH="0" baseline="3000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94" name="Rechteck 61">
            <a:extLst>
              <a:ext uri="{FF2B5EF4-FFF2-40B4-BE49-F238E27FC236}">
                <a16:creationId xmlns:a16="http://schemas.microsoft.com/office/drawing/2014/main" id="{319FE927-9BC3-4DEA-BD3D-C36C6E70F9C2}"/>
              </a:ext>
            </a:extLst>
          </p:cNvPr>
          <p:cNvSpPr/>
          <p:nvPr/>
        </p:nvSpPr>
        <p:spPr>
          <a:xfrm>
            <a:off x="8538997" y="2157170"/>
            <a:ext cx="504897" cy="344544"/>
          </a:xfrm>
          <a:prstGeom prst="rect">
            <a:avLst/>
          </a:prstGeom>
          <a:solidFill>
            <a:schemeClr val="bg1"/>
          </a:solidFill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1" tIns="32711" rIns="32711" bIns="0" rtlCol="0" anchor="t" anchorCtr="0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6" b="1" i="0" u="none" strike="noStrike" kern="0" cap="none" spc="0" normalizeH="0" baseline="0" noProof="0">
                <a:ln>
                  <a:noFill/>
                </a:ln>
                <a:solidFill>
                  <a:srgbClr val="0F828F"/>
                </a:solidFill>
                <a:effectLst/>
                <a:uLnTx/>
                <a:uFillTx/>
                <a:latin typeface="Calibri" panose="020F0502020204030204"/>
                <a:ea typeface="BentonSans" charset="0"/>
                <a:cs typeface="BentonSans" charset="0"/>
              </a:rPr>
              <a:t>Product Compliance Data</a:t>
            </a:r>
          </a:p>
        </p:txBody>
      </p:sp>
      <p:cxnSp>
        <p:nvCxnSpPr>
          <p:cNvPr id="296" name="Straight Arrow Connector 25">
            <a:extLst>
              <a:ext uri="{FF2B5EF4-FFF2-40B4-BE49-F238E27FC236}">
                <a16:creationId xmlns:a16="http://schemas.microsoft.com/office/drawing/2014/main" id="{DEB85C5F-4224-46E0-BCF1-35547DCEB1E1}"/>
              </a:ext>
            </a:extLst>
          </p:cNvPr>
          <p:cNvCxnSpPr>
            <a:cxnSpLocks/>
            <a:stCxn id="294" idx="1"/>
            <a:endCxn id="340" idx="3"/>
          </p:cNvCxnSpPr>
          <p:nvPr/>
        </p:nvCxnSpPr>
        <p:spPr>
          <a:xfrm rot="10800000" flipV="1">
            <a:off x="8321739" y="2329443"/>
            <a:ext cx="217258" cy="614665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4">
            <a:extLst>
              <a:ext uri="{FF2B5EF4-FFF2-40B4-BE49-F238E27FC236}">
                <a16:creationId xmlns:a16="http://schemas.microsoft.com/office/drawing/2014/main" id="{D19810FF-5E46-410C-BD6F-E30023D5A6FD}"/>
              </a:ext>
            </a:extLst>
          </p:cNvPr>
          <p:cNvSpPr/>
          <p:nvPr/>
        </p:nvSpPr>
        <p:spPr>
          <a:xfrm>
            <a:off x="8440447" y="1683919"/>
            <a:ext cx="285978" cy="8343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</a:t>
            </a:r>
          </a:p>
        </p:txBody>
      </p:sp>
      <p:sp>
        <p:nvSpPr>
          <p:cNvPr id="297" name="Abgerundetes Rechteck 24">
            <a:extLst>
              <a:ext uri="{FF2B5EF4-FFF2-40B4-BE49-F238E27FC236}">
                <a16:creationId xmlns:a16="http://schemas.microsoft.com/office/drawing/2014/main" id="{D7F768FD-C03D-4498-8CA6-5CB72288EC08}"/>
              </a:ext>
            </a:extLst>
          </p:cNvPr>
          <p:cNvSpPr/>
          <p:nvPr/>
        </p:nvSpPr>
        <p:spPr>
          <a:xfrm rot="16200000">
            <a:off x="8289806" y="2635250"/>
            <a:ext cx="285978" cy="8343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59" tIns="16359" rIns="16359" bIns="1635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FTP</a:t>
            </a:r>
          </a:p>
        </p:txBody>
      </p:sp>
      <p:cxnSp>
        <p:nvCxnSpPr>
          <p:cNvPr id="318" name="Straight Arrow Connector 25">
            <a:extLst>
              <a:ext uri="{FF2B5EF4-FFF2-40B4-BE49-F238E27FC236}">
                <a16:creationId xmlns:a16="http://schemas.microsoft.com/office/drawing/2014/main" id="{67342DA7-C3DC-4B42-8993-EF59FD5ED733}"/>
              </a:ext>
            </a:extLst>
          </p:cNvPr>
          <p:cNvCxnSpPr>
            <a:cxnSpLocks/>
            <a:stCxn id="224" idx="1"/>
          </p:cNvCxnSpPr>
          <p:nvPr/>
        </p:nvCxnSpPr>
        <p:spPr>
          <a:xfrm rot="10800000" flipH="1" flipV="1">
            <a:off x="5117795" y="2065628"/>
            <a:ext cx="1057743" cy="3237457"/>
          </a:xfrm>
          <a:prstGeom prst="bentConnector4">
            <a:avLst>
              <a:gd name="adj1" fmla="val -84893"/>
              <a:gd name="adj2" fmla="val 95839"/>
            </a:avLst>
          </a:prstGeom>
          <a:ln w="19050" cap="rnd" cmpd="sng">
            <a:solidFill>
              <a:schemeClr val="accent6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C7E15C8-0809-433A-B69B-E744002A8FBB}"/>
              </a:ext>
            </a:extLst>
          </p:cNvPr>
          <p:cNvCxnSpPr>
            <a:cxnSpLocks/>
          </p:cNvCxnSpPr>
          <p:nvPr/>
        </p:nvCxnSpPr>
        <p:spPr>
          <a:xfrm>
            <a:off x="1157264" y="4598789"/>
            <a:ext cx="2794822" cy="91474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hteck 9">
            <a:extLst>
              <a:ext uri="{FF2B5EF4-FFF2-40B4-BE49-F238E27FC236}">
                <a16:creationId xmlns:a16="http://schemas.microsoft.com/office/drawing/2014/main" id="{EF2FAE91-D2DC-4756-9B94-3A983F82587A}"/>
              </a:ext>
            </a:extLst>
          </p:cNvPr>
          <p:cNvSpPr/>
          <p:nvPr/>
        </p:nvSpPr>
        <p:spPr>
          <a:xfrm>
            <a:off x="9295679" y="381714"/>
            <a:ext cx="406901" cy="172814"/>
          </a:xfrm>
          <a:prstGeom prst="rect">
            <a:avLst/>
          </a:prstGeom>
          <a:noFill/>
          <a:ln w="19050" cap="rnd">
            <a:solidFill>
              <a:srgbClr val="0F8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19" tIns="32719" rIns="32719" bIns="32719" rtlCol="0" anchor="ctr"/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5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Conga CLM</a:t>
            </a:r>
          </a:p>
        </p:txBody>
      </p:sp>
      <p:sp>
        <p:nvSpPr>
          <p:cNvPr id="298" name="Callout: Line 297">
            <a:extLst>
              <a:ext uri="{FF2B5EF4-FFF2-40B4-BE49-F238E27FC236}">
                <a16:creationId xmlns:a16="http://schemas.microsoft.com/office/drawing/2014/main" id="{4A29B59E-EFA8-4347-AA8F-C9FF91A07C5E}"/>
              </a:ext>
            </a:extLst>
          </p:cNvPr>
          <p:cNvSpPr/>
          <p:nvPr/>
        </p:nvSpPr>
        <p:spPr>
          <a:xfrm>
            <a:off x="3478897" y="4004282"/>
            <a:ext cx="511184" cy="483955"/>
          </a:xfrm>
          <a:prstGeom prst="borderCallout1">
            <a:avLst>
              <a:gd name="adj1" fmla="val 20459"/>
              <a:gd name="adj2" fmla="val 109787"/>
              <a:gd name="adj3" fmla="val -35624"/>
              <a:gd name="adj4" fmla="val 139068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5418" tIns="27709" rIns="55418" bIns="27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7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Trade data from non-SAP ERP systems</a:t>
            </a:r>
          </a:p>
        </p:txBody>
      </p:sp>
    </p:spTree>
    <p:extLst>
      <p:ext uri="{BB962C8B-B14F-4D97-AF65-F5344CB8AC3E}">
        <p14:creationId xmlns:p14="http://schemas.microsoft.com/office/powerpoint/2010/main" val="18867754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vEvZ6.8JzIPbfk1T0i5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resentation">
  <a:themeElements>
    <a:clrScheme name="Custom 3">
      <a:dk1>
        <a:srgbClr val="000000"/>
      </a:dk1>
      <a:lt1>
        <a:srgbClr val="FFFFFF"/>
      </a:lt1>
      <a:dk2>
        <a:srgbClr val="0067CD"/>
      </a:dk2>
      <a:lt2>
        <a:srgbClr val="800080"/>
      </a:lt2>
      <a:accent1>
        <a:srgbClr val="00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E70000"/>
      </a:accent6>
      <a:hlink>
        <a:srgbClr val="0067CD"/>
      </a:hlink>
      <a:folHlink>
        <a:srgbClr val="004D99"/>
      </a:folHlink>
    </a:clrScheme>
    <a:fontScheme name="photo_template_june20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7CD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7CD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hoto_template_june2008 1">
        <a:dk1>
          <a:srgbClr val="000000"/>
        </a:dk1>
        <a:lt1>
          <a:srgbClr val="FFFFFF"/>
        </a:lt1>
        <a:dk2>
          <a:srgbClr val="0067CD"/>
        </a:dk2>
        <a:lt2>
          <a:srgbClr val="800080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E70000"/>
        </a:accent6>
        <a:hlink>
          <a:srgbClr val="FF99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Eaton">
      <a:dk1>
        <a:srgbClr val="000000"/>
      </a:dk1>
      <a:lt1>
        <a:srgbClr val="FFFFFF"/>
      </a:lt1>
      <a:dk2>
        <a:srgbClr val="5B6770"/>
      </a:dk2>
      <a:lt2>
        <a:srgbClr val="DDE0E3"/>
      </a:lt2>
      <a:accent1>
        <a:srgbClr val="005EB8"/>
      </a:accent1>
      <a:accent2>
        <a:srgbClr val="003865"/>
      </a:accent2>
      <a:accent3>
        <a:srgbClr val="71B2C9"/>
      </a:accent3>
      <a:accent4>
        <a:srgbClr val="ED8B00"/>
      </a:accent4>
      <a:accent5>
        <a:srgbClr val="4C8C2B"/>
      </a:accent5>
      <a:accent6>
        <a:srgbClr val="FFC72C"/>
      </a:accent6>
      <a:hlink>
        <a:srgbClr val="ED8B00"/>
      </a:hlink>
      <a:folHlink>
        <a:srgbClr val="9D223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ton_PowerPoint" id="{F7F2BD27-3C96-4B49-8CE6-7008833316C8}" vid="{D9767E36-C9D7-4ABB-9403-2A1CA4B7CF8B}"/>
    </a:ext>
  </a:extLst>
</a:theme>
</file>

<file path=ppt/theme/theme3.xml><?xml version="1.0" encoding="utf-8"?>
<a:theme xmlns:a="http://schemas.openxmlformats.org/drawingml/2006/main" name="1_Eaton slide layout">
  <a:themeElements>
    <a:clrScheme name="Eaton Palette 2012">
      <a:dk1>
        <a:srgbClr val="000000"/>
      </a:dk1>
      <a:lt1>
        <a:srgbClr val="FFFFFF"/>
      </a:lt1>
      <a:dk2>
        <a:srgbClr val="0067CD"/>
      </a:dk2>
      <a:lt2>
        <a:srgbClr val="FFFFFF"/>
      </a:lt2>
      <a:accent1>
        <a:srgbClr val="0067C6"/>
      </a:accent1>
      <a:accent2>
        <a:srgbClr val="009900"/>
      </a:accent2>
      <a:accent3>
        <a:srgbClr val="FF0000"/>
      </a:accent3>
      <a:accent4>
        <a:srgbClr val="F88B1C"/>
      </a:accent4>
      <a:accent5>
        <a:srgbClr val="800080"/>
      </a:accent5>
      <a:accent6>
        <a:srgbClr val="FFFF00"/>
      </a:accent6>
      <a:hlink>
        <a:srgbClr val="F88B1C"/>
      </a:hlink>
      <a:folHlink>
        <a:srgbClr val="800080"/>
      </a:folHlink>
    </a:clrScheme>
    <a:fontScheme name="photo_template_june20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7CD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7CD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hoto_template_june2008 1">
        <a:dk1>
          <a:srgbClr val="000000"/>
        </a:dk1>
        <a:lt1>
          <a:srgbClr val="FFFFFF"/>
        </a:lt1>
        <a:dk2>
          <a:srgbClr val="0067CD"/>
        </a:dk2>
        <a:lt2>
          <a:srgbClr val="800080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E70000"/>
        </a:accent6>
        <a:hlink>
          <a:srgbClr val="FF99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Eaton_PPT_template_Impactful_Flag_Widescreen16x9_01012017">
  <a:themeElements>
    <a:clrScheme name="Eaton_Colors">
      <a:dk1>
        <a:srgbClr val="000000"/>
      </a:dk1>
      <a:lt1>
        <a:srgbClr val="FFFFFF"/>
      </a:lt1>
      <a:dk2>
        <a:srgbClr val="003865"/>
      </a:dk2>
      <a:lt2>
        <a:srgbClr val="71B2C9"/>
      </a:lt2>
      <a:accent1>
        <a:srgbClr val="005EB8"/>
      </a:accent1>
      <a:accent2>
        <a:srgbClr val="5B6770"/>
      </a:accent2>
      <a:accent3>
        <a:srgbClr val="4C8C2B"/>
      </a:accent3>
      <a:accent4>
        <a:srgbClr val="ED8B00"/>
      </a:accent4>
      <a:accent5>
        <a:srgbClr val="9D2235"/>
      </a:accent5>
      <a:accent6>
        <a:srgbClr val="00B2A9"/>
      </a:accent6>
      <a:hlink>
        <a:srgbClr val="F88B1C"/>
      </a:hlink>
      <a:folHlink>
        <a:srgbClr val="800080"/>
      </a:folHlink>
    </a:clrScheme>
    <a:fontScheme name="photo_template_june20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7CD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3367CD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/>
      <a:bodyPr vert="horz" lIns="91440" tIns="45720" rIns="91440" bIns="45720" rtlCol="0" anchor="ctr"/>
      <a:lstStyle>
        <a:defPPr algn="r">
          <a:defRPr sz="800" dirty="0" smtClean="0"/>
        </a:defPPr>
      </a:lstStyle>
    </a:txDef>
  </a:objectDefaults>
  <a:extraClrSchemeLst>
    <a:extraClrScheme>
      <a:clrScheme name="photo_template_june2008 1">
        <a:dk1>
          <a:srgbClr val="000000"/>
        </a:dk1>
        <a:lt1>
          <a:srgbClr val="FFFFFF"/>
        </a:lt1>
        <a:dk2>
          <a:srgbClr val="0067CD"/>
        </a:dk2>
        <a:lt2>
          <a:srgbClr val="800080"/>
        </a:lt2>
        <a:accent1>
          <a:srgbClr val="00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E70000"/>
        </a:accent6>
        <a:hlink>
          <a:srgbClr val="FF9900"/>
        </a:hlink>
        <a:folHlink>
          <a:srgbClr val="FFFF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Deloitte 16_9 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spcBef>
            <a:spcPts val="200"/>
          </a:spcBef>
          <a:buSzPct val="100000"/>
          <a:defRPr sz="12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4_3_Onscreen_US.potx" id="{97877E79-0918-4FF6-9082-81E96A60BC22}" vid="{5E0D3956-D4FC-4A60-89A0-B9E7DB5224A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B379A090801E4EBEFAB08F5F814E2D" ma:contentTypeVersion="11" ma:contentTypeDescription="Create a new document." ma:contentTypeScope="" ma:versionID="e45c2a27964d62f09ff93e50951db05d">
  <xsd:schema xmlns:xsd="http://www.w3.org/2001/XMLSchema" xmlns:xs="http://www.w3.org/2001/XMLSchema" xmlns:p="http://schemas.microsoft.com/office/2006/metadata/properties" xmlns:ns2="7164c9b8-f515-49db-a1a9-271f367d2d1b" xmlns:ns3="61e56bfe-3a78-40f7-82c5-4940ae0ae6b9" targetNamespace="http://schemas.microsoft.com/office/2006/metadata/properties" ma:root="true" ma:fieldsID="90d4e1f4035f53eca51e744b6d9bb0f6" ns2:_="" ns3:_="">
    <xsd:import namespace="7164c9b8-f515-49db-a1a9-271f367d2d1b"/>
    <xsd:import namespace="61e56bfe-3a78-40f7-82c5-4940ae0ae6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64c9b8-f515-49db-a1a9-271f367d2d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e56bfe-3a78-40f7-82c5-4940ae0ae6b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65F7B2-E2A2-4EDF-B688-5ABB80A6918E}">
  <ds:schemaRefs>
    <ds:schemaRef ds:uri="http://purl.org/dc/elements/1.1/"/>
    <ds:schemaRef ds:uri="http://schemas.microsoft.com/office/2006/metadata/properties"/>
    <ds:schemaRef ds:uri="61e56bfe-3a78-40f7-82c5-4940ae0ae6b9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64c9b8-f515-49db-a1a9-271f367d2d1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96823C-5362-4660-80F7-9618B729AE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834511-8811-48F5-AEDF-32C0EF97C8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64c9b8-f515-49db-a1a9-271f367d2d1b"/>
    <ds:schemaRef ds:uri="61e56bfe-3a78-40f7-82c5-4940ae0ae6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3105</Words>
  <Application>Microsoft Office PowerPoint</Application>
  <PresentationFormat>Widescreen</PresentationFormat>
  <Paragraphs>924</Paragraphs>
  <Slides>15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Arial</vt:lpstr>
      <vt:lpstr>BentonSans Book </vt:lpstr>
      <vt:lpstr>Calibri</vt:lpstr>
      <vt:lpstr>Calibri Light</vt:lpstr>
      <vt:lpstr>Eaton Medium</vt:lpstr>
      <vt:lpstr>Monotype Sorts</vt:lpstr>
      <vt:lpstr>Open Sans Light</vt:lpstr>
      <vt:lpstr>Verdana</vt:lpstr>
      <vt:lpstr>Wingdings</vt:lpstr>
      <vt:lpstr>Wingdings 2</vt:lpstr>
      <vt:lpstr>Presentation</vt:lpstr>
      <vt:lpstr>1_Office Theme</vt:lpstr>
      <vt:lpstr>1_Eaton slide layout</vt:lpstr>
      <vt:lpstr>2_Office Theme</vt:lpstr>
      <vt:lpstr>8_Eaton_PPT_template_Impactful_Flag_Widescreen16x9_01012017</vt:lpstr>
      <vt:lpstr>Deloitte 16_9 onscreen</vt:lpstr>
      <vt:lpstr>think-cell Folie</vt:lpstr>
      <vt:lpstr>SAP @ Eaton Landscape</vt:lpstr>
      <vt:lpstr>SAP @ Eaton Landscape</vt:lpstr>
      <vt:lpstr>PowerPoint Presentation</vt:lpstr>
      <vt:lpstr>SAP @ Eaton</vt:lpstr>
      <vt:lpstr>SAP ERP instance strategy Recommendation for LOB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IBP</vt:lpstr>
      <vt:lpstr>Supply Chain Planning High-Level System Integration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@ Eaton Landscape</dc:title>
  <dc:creator>Corrigan, Malcolm</dc:creator>
  <cp:lastModifiedBy>Vedula, Hari</cp:lastModifiedBy>
  <cp:revision>2</cp:revision>
  <dcterms:created xsi:type="dcterms:W3CDTF">2021-03-15T19:39:13Z</dcterms:created>
  <dcterms:modified xsi:type="dcterms:W3CDTF">2021-04-05T12:55:56Z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ContentTypeId">
    <vt:lpwstr>0x010100D4B379A090801E4EBEFAB08F5F814E2D</vt:lpwstr>
  </property>
  <property fmtid="{D5CDD505-2E9C-101B-9397-08002B2CF9AE}" pid="3" name="MSIP_Label_f865c8e0-d4a3-422c-b11f-58c087912067_Enabled">
    <vt:lpwstr>True</vt:lpwstr>
  </property>
  <property fmtid="{D5CDD505-2E9C-101B-9397-08002B2CF9AE}" pid="4" name="MSIP_Label_f865c8e0-d4a3-422c-b11f-58c087912067_SiteId">
    <vt:lpwstr>d6525c95-b906-431a-b926-e9b51ba43cc4</vt:lpwstr>
  </property>
  <property fmtid="{D5CDD505-2E9C-101B-9397-08002B2CF9AE}" pid="5" name="MSIP_Label_f865c8e0-d4a3-422c-b11f-58c087912067_SetDate">
    <vt:lpwstr>2024-02-23T13:45:54Z</vt:lpwstr>
  </property>
  <property fmtid="{D5CDD505-2E9C-101B-9397-08002B2CF9AE}" pid="6" name="MSIP_Label_f865c8e0-d4a3-422c-b11f-58c087912067_Name">
    <vt:lpwstr>Confidential (IP3)</vt:lpwstr>
  </property>
  <property fmtid="{D5CDD505-2E9C-101B-9397-08002B2CF9AE}" pid="7" name="MSIP_Label_f865c8e0-d4a3-422c-b11f-58c087912067_ActionId">
    <vt:lpwstr>0daa144a-a9f2-4290-ac35-d0db8bc26fdf</vt:lpwstr>
  </property>
  <property fmtid="{D5CDD505-2E9C-101B-9397-08002B2CF9AE}" pid="8" name="MSIP_Label_f865c8e0-d4a3-422c-b11f-58c087912067_Removed">
    <vt:lpwstr>False</vt:lpwstr>
  </property>
  <property fmtid="{D5CDD505-2E9C-101B-9397-08002B2CF9AE}" pid="9" name="MSIP_Label_f865c8e0-d4a3-422c-b11f-58c087912067_Extended_MSFT_Method">
    <vt:lpwstr>Standard</vt:lpwstr>
  </property>
  <property fmtid="{D5CDD505-2E9C-101B-9397-08002B2CF9AE}" pid="10" name="Sensitivity">
    <vt:lpwstr>Confidential (IP3)</vt:lpwstr>
  </property>
</Properties>
</file>